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75" r:id="rId2"/>
    <p:sldId id="257" r:id="rId3"/>
    <p:sldId id="258" r:id="rId4"/>
    <p:sldId id="279" r:id="rId5"/>
    <p:sldId id="283" r:id="rId6"/>
    <p:sldId id="284" r:id="rId7"/>
    <p:sldId id="280" r:id="rId8"/>
    <p:sldId id="281" r:id="rId9"/>
    <p:sldId id="282" r:id="rId10"/>
    <p:sldId id="276" r:id="rId11"/>
    <p:sldId id="260" r:id="rId12"/>
    <p:sldId id="261" r:id="rId13"/>
    <p:sldId id="278" r:id="rId14"/>
    <p:sldId id="274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0" r:id="rId23"/>
    <p:sldId id="271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3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</c:f>
              <c:strCache>
                <c:ptCount val="1"/>
                <c:pt idx="0">
                  <c:v>TP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800"/>
                </a:pPr>
                <a:endParaRPr lang="en-US"/>
              </a:p>
            </c:txPr>
            <c:showVal val="1"/>
          </c:dLbls>
          <c:cat>
            <c:strRef>
              <c:f>Sheet1!$C$2:$C$7</c:f>
              <c:strCache>
                <c:ptCount val="6"/>
                <c:pt idx="0">
                  <c:v>Informed Consent form </c:v>
                </c:pt>
                <c:pt idx="1">
                  <c:v>ICF read in comfortable language</c:v>
                </c:pt>
                <c:pt idx="2">
                  <c:v>Consenting process</c:v>
                </c:pt>
                <c:pt idx="3">
                  <c:v>Consenting process for illiterates (LAR/IW)</c:v>
                </c:pt>
                <c:pt idx="4">
                  <c:v>Voluntary participation</c:v>
                </c:pt>
                <c:pt idx="5">
                  <c:v>Withdrawal during the trial</c:v>
                </c:pt>
              </c:strCache>
            </c:strRef>
          </c:cat>
          <c:val>
            <c:numRef>
              <c:f>Sheet1!$A$2:$A$7</c:f>
              <c:numCache>
                <c:formatCode>0%</c:formatCode>
                <c:ptCount val="6"/>
                <c:pt idx="0">
                  <c:v>0.9760000000000002</c:v>
                </c:pt>
                <c:pt idx="1">
                  <c:v>0.98199999999999998</c:v>
                </c:pt>
                <c:pt idx="2">
                  <c:v>0.64200000000000368</c:v>
                </c:pt>
                <c:pt idx="3">
                  <c:v>0.78800000000000003</c:v>
                </c:pt>
                <c:pt idx="4">
                  <c:v>0.98199999999999998</c:v>
                </c:pt>
                <c:pt idx="5">
                  <c:v>0.9760000000000002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NTP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800"/>
                </a:pPr>
                <a:endParaRPr lang="en-US"/>
              </a:p>
            </c:txPr>
            <c:showVal val="1"/>
          </c:dLbls>
          <c:cat>
            <c:strRef>
              <c:f>Sheet1!$C$2:$C$7</c:f>
              <c:strCache>
                <c:ptCount val="6"/>
                <c:pt idx="0">
                  <c:v>Informed Consent form </c:v>
                </c:pt>
                <c:pt idx="1">
                  <c:v>ICF read in comfortable language</c:v>
                </c:pt>
                <c:pt idx="2">
                  <c:v>Consenting process</c:v>
                </c:pt>
                <c:pt idx="3">
                  <c:v>Consenting process for illiterates (LAR/IW)</c:v>
                </c:pt>
                <c:pt idx="4">
                  <c:v>Voluntary participation</c:v>
                </c:pt>
                <c:pt idx="5">
                  <c:v>Withdrawal during the trial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</c:v>
                </c:pt>
                <c:pt idx="1">
                  <c:v>0.26700000000000002</c:v>
                </c:pt>
                <c:pt idx="2">
                  <c:v>0.51500000000000001</c:v>
                </c:pt>
                <c:pt idx="3">
                  <c:v>0.27300000000000002</c:v>
                </c:pt>
                <c:pt idx="4">
                  <c:v>0.52700000000000002</c:v>
                </c:pt>
                <c:pt idx="5">
                  <c:v>0.40600000000000008</c:v>
                </c:pt>
              </c:numCache>
            </c:numRef>
          </c:val>
        </c:ser>
        <c:dLbls>
          <c:showVal val="1"/>
        </c:dLbls>
        <c:gapWidth val="75"/>
        <c:axId val="69898624"/>
        <c:axId val="69900160"/>
      </c:barChart>
      <c:catAx>
        <c:axId val="69898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 sz="16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9900160"/>
        <c:crosses val="autoZero"/>
        <c:auto val="1"/>
        <c:lblAlgn val="ctr"/>
        <c:lblOffset val="100"/>
      </c:catAx>
      <c:valAx>
        <c:axId val="6990016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69898624"/>
        <c:crosses val="autoZero"/>
        <c:crossBetween val="between"/>
      </c:valAx>
      <c:spPr>
        <a:solidFill>
          <a:schemeClr val="bg2">
            <a:lumMod val="90000"/>
          </a:schemeClr>
        </a:solidFill>
      </c:spPr>
    </c:plotArea>
    <c:legend>
      <c:legendPos val="b"/>
      <c:txPr>
        <a:bodyPr/>
        <a:lstStyle/>
        <a:p>
          <a:pPr>
            <a:defRPr lang="en-IN"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spPr>
    <a:solidFill>
      <a:schemeClr val="tx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4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Awareness on Existence of Ethics committee in hospitals</c:v>
                </c:pt>
                <c:pt idx="1">
                  <c:v>Awareness regarding governments overview on participants safety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0.92700000000000005</c:v>
                </c:pt>
                <c:pt idx="1">
                  <c:v>0.87300000000000322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NTP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Awareness on Existence of Ethics committee in hospitals</c:v>
                </c:pt>
                <c:pt idx="1">
                  <c:v>Awareness regarding governments overview on participants safety 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0.43600000000000161</c:v>
                </c:pt>
                <c:pt idx="1">
                  <c:v>0.45500000000000002</c:v>
                </c:pt>
              </c:numCache>
            </c:numRef>
          </c:val>
        </c:ser>
        <c:axId val="70537984"/>
        <c:axId val="70539520"/>
      </c:barChart>
      <c:catAx>
        <c:axId val="7053798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IN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539520"/>
        <c:crosses val="autoZero"/>
        <c:auto val="1"/>
        <c:lblAlgn val="ctr"/>
        <c:lblOffset val="100"/>
      </c:catAx>
      <c:valAx>
        <c:axId val="7053952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IN" sz="2000"/>
            </a:pPr>
            <a:endParaRPr lang="en-US"/>
          </a:p>
        </c:txPr>
        <c:crossAx val="70537984"/>
        <c:crosses val="autoZero"/>
        <c:crossBetween val="between"/>
      </c:valAx>
    </c:plotArea>
    <c:legend>
      <c:legendPos val="r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4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TP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 sz="180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Drugs have side effects</c:v>
                </c:pt>
                <c:pt idx="1">
                  <c:v>Clinical research only way to evaluate side effects</c:v>
                </c:pt>
                <c:pt idx="2">
                  <c:v>Free medication for side effects</c:v>
                </c:pt>
                <c:pt idx="3">
                  <c:v>AE's and SAE's taken care of by research staff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0.93300000000000005</c:v>
                </c:pt>
                <c:pt idx="1">
                  <c:v>0.89700000000000002</c:v>
                </c:pt>
                <c:pt idx="2">
                  <c:v>0.98199999999999998</c:v>
                </c:pt>
                <c:pt idx="3">
                  <c:v>0.97000000000000064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NTP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 sz="180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Drugs have side effects</c:v>
                </c:pt>
                <c:pt idx="1">
                  <c:v>Clinical research only way to evaluate side effects</c:v>
                </c:pt>
                <c:pt idx="2">
                  <c:v>Free medication for side effects</c:v>
                </c:pt>
                <c:pt idx="3">
                  <c:v>AE's and SAE's taken care of by research staff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0.72700000000000065</c:v>
                </c:pt>
                <c:pt idx="1">
                  <c:v>0.48500000000000032</c:v>
                </c:pt>
                <c:pt idx="2">
                  <c:v>0.46700000000000008</c:v>
                </c:pt>
                <c:pt idx="3">
                  <c:v>0.50900000000000001</c:v>
                </c:pt>
              </c:numCache>
            </c:numRef>
          </c:val>
        </c:ser>
        <c:dLbls>
          <c:showVal val="1"/>
        </c:dLbls>
        <c:gapWidth val="75"/>
        <c:axId val="70656384"/>
        <c:axId val="70657920"/>
      </c:barChart>
      <c:catAx>
        <c:axId val="706563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IN" sz="18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657920"/>
        <c:crossesAt val="0"/>
        <c:auto val="1"/>
        <c:lblAlgn val="ctr"/>
        <c:lblOffset val="100"/>
      </c:catAx>
      <c:valAx>
        <c:axId val="7065792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0656384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b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</c:chart>
  <c:spPr>
    <a:solidFill>
      <a:schemeClr val="tx1"/>
    </a:solidFill>
    <a:ln>
      <a:gradFill>
        <a:gsLst>
          <a:gs pos="0">
            <a:srgbClr val="FFFFFF"/>
          </a:gs>
          <a:gs pos="7001">
            <a:srgbClr val="E6E6E6"/>
          </a:gs>
          <a:gs pos="32001">
            <a:srgbClr val="7D8496"/>
          </a:gs>
          <a:gs pos="47000">
            <a:srgbClr val="E6E6E6"/>
          </a:gs>
          <a:gs pos="85001">
            <a:srgbClr val="7D8496"/>
          </a:gs>
          <a:gs pos="100000">
            <a:srgbClr val="E6E6E6"/>
          </a:gs>
        </a:gsLst>
        <a:lin ang="5400000" scaled="0"/>
      </a:gradFill>
    </a:ln>
    <a:effectLst/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053D0-2909-42E7-8DD3-67F66A3D2C5A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F4CF1-053B-4954-B543-DEFFE254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F4CF1-053B-4954-B543-DEFFE25484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BFB104-8195-42AC-AD37-EB7829329AD4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B9C3CB-AFA3-480C-8706-70A37237D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001000" cy="5769936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A Comparative, Multi Centric, Cross-sectional Study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Perception and Awareness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of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Clinical Research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Trial Participants and General Public of AP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 of  Harris Interactive Survey 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1)Awareness changes attitude toward clinical research</a:t>
            </a:r>
          </a:p>
          <a:p>
            <a:pPr marL="514350" indent="-51435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Helps participant make an informed decision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Improves overall trust in the clinical research 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Objectives  of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study :</a:t>
            </a:r>
            <a:b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determine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areas in which there is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of perception &amp;  awareness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clinical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trial in both groups (TP) &amp; (NTP)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determine the areas in which there is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GAP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of perception &amp;  awareness of clinical trial between both groups (TP) &amp; (NTP)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determine ways and means for bringing about better awareness in both groups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{{TP—trial participants, NTP----non trial participants}}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&amp; Methods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Protocol was designed and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approval from Institutional Ethics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Committee was taken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size was calculated and found to be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165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each group.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Assuming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70% of awareness with 95% of confidence interval (C.I), 20% relative precision with a design effect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2}.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Designed a  Questionnaire and EC approval  taken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Recruitment process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discussed for TPs and NTPs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collection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procedure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finalised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Statistical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Analysis discussed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en-US" sz="5400" dirty="0" smtClean="0">
                <a:solidFill>
                  <a:srgbClr val="C00000"/>
                </a:solidFill>
              </a:rPr>
              <a:t>RESULTS</a:t>
            </a:r>
          </a:p>
          <a:p>
            <a:pPr>
              <a:buNone/>
            </a:pPr>
            <a:endParaRPr lang="en-IN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LITERACY</a:t>
            </a:r>
          </a:p>
          <a:p>
            <a:pPr>
              <a:buNone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362200"/>
          <a:ext cx="6172200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NTP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Illiterate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1-12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00400" y="4953000"/>
            <a:ext cx="2329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COMPARABLE GROUPS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Purpose and Source of Information about Clinical Research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81200"/>
          <a:ext cx="6324600" cy="205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057400"/>
                <a:gridCol w="1600200"/>
              </a:tblGrid>
              <a:tr h="5992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Purpose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NTP</a:t>
                      </a:r>
                      <a:endParaRPr lang="en-US" sz="2400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US" dirty="0" smtClean="0"/>
                        <a:t>Help in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57%</a:t>
                      </a:r>
                      <a:endParaRPr lang="en-US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</a:t>
                      </a:r>
                      <a:r>
                        <a:rPr lang="en-US" baseline="0" dirty="0" smtClean="0"/>
                        <a:t>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486053">
                <a:tc>
                  <a:txBody>
                    <a:bodyPr/>
                    <a:lstStyle/>
                    <a:p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44958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of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Friends/ Relatives/ Participated 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Advertisements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Others (Doctors etc…)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609600"/>
          <a:ext cx="91440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1608666"/>
                <a:gridCol w="1439334"/>
              </a:tblGrid>
              <a:tr h="474142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Awareness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TP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NTP</a:t>
                      </a:r>
                      <a:endParaRPr lang="en-US" sz="2400" dirty="0"/>
                    </a:p>
                  </a:txBody>
                  <a:tcPr/>
                </a:tc>
              </a:tr>
              <a:tr h="37652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Medicines using today were part of clinical trials earlier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7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Clinical research an essential step for developing new treatment of diseases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62%</a:t>
                      </a:r>
                    </a:p>
                  </a:txBody>
                  <a:tcPr marL="68580" marR="68580" marT="0" marB="0"/>
                </a:tc>
              </a:tr>
              <a:tr h="3765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Trials conducted globally for better treatment of diseases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3765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Many people participating in clinical trials all over the world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54%</a:t>
                      </a:r>
                    </a:p>
                  </a:txBody>
                  <a:tcPr marL="68580" marR="68580" marT="0" marB="0"/>
                </a:tc>
              </a:tr>
              <a:tr h="7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Confidentiality of the participants personal information will be maintained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68580" marR="68580" marT="0" marB="0"/>
                </a:tc>
              </a:tr>
              <a:tr h="3765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Drugs tested thoroughly for its safety before using 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62%</a:t>
                      </a:r>
                    </a:p>
                  </a:txBody>
                  <a:tcPr marL="68580" marR="68580" marT="0" marB="0"/>
                </a:tc>
              </a:tr>
              <a:tr h="7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Leaflet that comes with medicine prepared based on clinical trial results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53%</a:t>
                      </a:r>
                    </a:p>
                  </a:txBody>
                  <a:tcPr marL="68580" marR="68580" marT="0" marB="0"/>
                </a:tc>
              </a:tr>
              <a:tr h="75304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Pharmaceutical companies spend billions of rupees on clinical 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53%</a:t>
                      </a:r>
                    </a:p>
                  </a:txBody>
                  <a:tcPr marL="68580" marR="68580" marT="0" marB="0"/>
                </a:tc>
              </a:tr>
              <a:tr h="3765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Take years for a drug to come into market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61%</a:t>
                      </a:r>
                    </a:p>
                  </a:txBody>
                  <a:tcPr marL="68580" marR="68580" marT="0" marB="0"/>
                </a:tc>
              </a:tr>
              <a:tr h="37652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Surveillance by regulatory bodies even after the drug approval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52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Awareness on Clinical Research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/>
              <a:t>Awareness on Elements of Consent Form</a:t>
            </a:r>
            <a:endParaRPr lang="en-US" sz="2400" dirty="0"/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Participation    </a:t>
            </a:r>
            <a:r>
              <a:rPr lang="en-US" sz="1300" b="1" dirty="0" smtClean="0"/>
              <a:t>se</a:t>
            </a:r>
            <a:r>
              <a:rPr lang="en-US" sz="2400" b="1" dirty="0" smtClean="0"/>
              <a:t>  with  Audio-Video Consenting</a:t>
            </a:r>
          </a:p>
          <a:p>
            <a:r>
              <a:rPr lang="en-US" sz="2400" dirty="0" smtClean="0"/>
              <a:t>TP- 56% Believe</a:t>
            </a:r>
          </a:p>
          <a:p>
            <a:r>
              <a:rPr lang="en-US" sz="2400" dirty="0" smtClean="0"/>
              <a:t>NTP- 73% Don’t believe</a:t>
            </a:r>
            <a:endParaRPr lang="en-US" sz="24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609600"/>
          <a:ext cx="7239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862200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TP=Trial Participants; NTP=Non-Trial Participants (General public).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514600" y="4724400"/>
            <a:ext cx="762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Ethics Committee</a:t>
            </a: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TP=Trial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Participants; NTP=Non-Trial Participants (General public)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219200"/>
          <a:ext cx="6934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Financial transaction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676400"/>
          <a:ext cx="7543800" cy="3280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875"/>
                <a:gridCol w="1508760"/>
                <a:gridCol w="1320165"/>
              </a:tblGrid>
              <a:tr h="5375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TP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NTP(%)</a:t>
                      </a:r>
                      <a:endParaRPr lang="en-US" sz="2400" dirty="0"/>
                    </a:p>
                  </a:txBody>
                  <a:tcPr/>
                </a:tc>
              </a:tr>
              <a:tr h="4360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Food and transport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0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Reward for participation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0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Transport, food and reward for participation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0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Transport, food and others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604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Others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INTRODUCTION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602163"/>
          </a:xfrm>
        </p:spPr>
        <p:txBody>
          <a:bodyPr>
            <a:normAutofit lnSpcReduction="10000"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Clinical research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helps us determine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the safety and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efficacy of medications, devices, diagnostic products intended for human use.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design and conduct of the trial is dictated by the protocol &amp; approved by regulatory authorities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data thus collected is scientifically analyzed to reach a valid inference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The most challenging area in  Clinical Research </a:t>
            </a:r>
            <a:r>
              <a:rPr lang="en-US" sz="2300" b="1" i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finding  eligible and compliant subjects for willful  participation </a:t>
            </a:r>
            <a:r>
              <a:rPr lang="en-US" sz="23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Awareness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 Risks Vs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Benefits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TP=Trial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Participants; NTP=Non-Trial Participants (General public)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371600"/>
          <a:ext cx="7162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Knowledge on who will be the beneficiary in Clinical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Trials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1" y="1600200"/>
          <a:ext cx="7086600" cy="305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920"/>
                <a:gridCol w="1577340"/>
                <a:gridCol w="1577340"/>
              </a:tblGrid>
              <a:tr h="5544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Beneficiary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TP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NTP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7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Participants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97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Pharmaceutical company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97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Society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97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Society and Pharmaceutical company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971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Society and participants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Pune Vs Hyderabad study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Source of Information: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Awareness on Risks and Benefits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Need to create awareness: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Pune: 97%; Hyderabad: 81%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828800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95400"/>
                <a:gridCol w="9144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Hyderabad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Friends/ Relatives</a:t>
                      </a:r>
                      <a:r>
                        <a:rPr lang="en-US" baseline="0" dirty="0" smtClean="0"/>
                        <a:t>/ participated subjects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Doctors / Clinics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962400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95400"/>
                <a:gridCol w="9144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Hyderabad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Risks</a:t>
                      </a:r>
                      <a:r>
                        <a:rPr lang="en-US" baseline="0" dirty="0" smtClean="0"/>
                        <a:t> involved in clinical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r>
                        <a:rPr lang="en-US" baseline="0" dirty="0" smtClean="0"/>
                        <a:t> in clinical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our survey it was concluded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awareness on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research is low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society especially in the areas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of: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1) elements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consent form and consenting process,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2)  Confidentiality in Clinical Research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3)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Regulatory machinery of the clinical research.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ILESH\Desktop\thank-you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57486" cy="693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NEED TO CREATE AWARENESS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Important steps 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Public should know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Public should understand 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</a:p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Public should participate </a:t>
            </a:r>
          </a:p>
          <a:p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Previous studies and 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3256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                         What is newsworthy? </a:t>
            </a:r>
            <a:br>
              <a:rPr lang="en-IN" sz="2000" dirty="0" smtClean="0"/>
            </a:br>
            <a:r>
              <a:rPr lang="en-IN" sz="2000" dirty="0" smtClean="0"/>
              <a:t>Longitudinal study of the reporting of medical</a:t>
            </a:r>
            <a:br>
              <a:rPr lang="en-IN" sz="2000" dirty="0" smtClean="0"/>
            </a:br>
            <a:r>
              <a:rPr lang="en-IN" sz="2000" dirty="0" smtClean="0"/>
              <a:t>          research in two British newspapers. BMJ</a:t>
            </a:r>
            <a:endParaRPr lang="en-IN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  </a:t>
            </a:r>
          </a:p>
          <a:p>
            <a:pPr>
              <a:buNone/>
            </a:pPr>
            <a:r>
              <a:rPr lang="en-IN" b="1" dirty="0" smtClean="0"/>
              <a:t>   </a:t>
            </a:r>
            <a:r>
              <a:rPr lang="en-IN" b="1" i="1" dirty="0" smtClean="0"/>
              <a:t>Current public understanding of clinical </a:t>
            </a:r>
          </a:p>
          <a:p>
            <a:pPr>
              <a:buNone/>
            </a:pPr>
            <a:r>
              <a:rPr lang="en-IN" b="1" i="1" dirty="0" smtClean="0"/>
              <a:t>   research is poor and media coverage of </a:t>
            </a:r>
          </a:p>
          <a:p>
            <a:pPr>
              <a:buNone/>
            </a:pPr>
            <a:r>
              <a:rPr lang="en-IN" b="1" i="1" dirty="0" smtClean="0"/>
              <a:t>   clinical research trials is often negative</a:t>
            </a:r>
          </a:p>
          <a:p>
            <a:pPr>
              <a:buNone/>
            </a:pPr>
            <a:r>
              <a:rPr lang="en-US" b="1" i="1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          </a:t>
            </a:r>
            <a:r>
              <a:rPr lang="en-IN" b="1" dirty="0" smtClean="0">
                <a:solidFill>
                  <a:srgbClr val="C00000"/>
                </a:solidFill>
              </a:rPr>
              <a:t>Bartlett C, Sterne J, Egger M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 fontScale="90000"/>
          </a:bodyPr>
          <a:lstStyle/>
          <a:p>
            <a:r>
              <a:rPr lang="en-IN" sz="2200" dirty="0" smtClean="0"/>
              <a:t>Promoting public awareness of randomised clinical trials using the media: </a:t>
            </a:r>
            <a:br>
              <a:rPr lang="en-IN" sz="2200" dirty="0" smtClean="0"/>
            </a:br>
            <a:r>
              <a:rPr lang="en-IN" sz="2200" dirty="0" smtClean="0"/>
              <a:t>                   the ‘Get Randomised’ campaign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pPr fontAlgn="base">
              <a:lnSpc>
                <a:spcPct val="150000"/>
              </a:lnSpc>
              <a:buNone/>
            </a:pPr>
            <a:r>
              <a:rPr lang="en-IN" b="1" dirty="0" smtClean="0"/>
              <a:t>   There is agreement in the literature that one of the major barriers to recruitment and </a:t>
            </a:r>
            <a:r>
              <a:rPr lang="en-IN" b="1" dirty="0" err="1" smtClean="0"/>
              <a:t>enrollment</a:t>
            </a:r>
            <a:r>
              <a:rPr lang="en-IN" b="1" dirty="0" smtClean="0"/>
              <a:t> of patients in clinical trials is patients' lack of awareness about clinical trials. </a:t>
            </a:r>
          </a:p>
          <a:p>
            <a:pPr fontAlgn="base">
              <a:buNone/>
            </a:pPr>
            <a:r>
              <a:rPr lang="en-IN" b="1" dirty="0" smtClean="0">
                <a:solidFill>
                  <a:srgbClr val="C00000"/>
                </a:solidFill>
              </a:rPr>
              <a:t>   </a:t>
            </a:r>
          </a:p>
          <a:p>
            <a:pPr fontAlgn="base">
              <a:buNone/>
            </a:pPr>
            <a:endParaRPr lang="en-IN" b="1" dirty="0" smtClean="0">
              <a:solidFill>
                <a:srgbClr val="C00000"/>
              </a:solidFill>
            </a:endParaRPr>
          </a:p>
          <a:p>
            <a:pPr fontAlgn="base">
              <a:buNone/>
            </a:pPr>
            <a:r>
              <a:rPr lang="en-IN" b="1" dirty="0" smtClean="0">
                <a:solidFill>
                  <a:srgbClr val="C00000"/>
                </a:solidFill>
              </a:rPr>
              <a:t>   Isla S Mackenzie, Li Wei, Daniel Rutherford et al</a:t>
            </a:r>
            <a:endParaRPr lang="en-IN" dirty="0" smtClean="0">
              <a:solidFill>
                <a:srgbClr val="C0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Attitudes toward clinical trials among patients and the public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sz="2400" dirty="0" smtClean="0"/>
              <a:t>Responses differed neither by subgroup nor by demographic variables.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{104 cancer pts, 84 cardiology pts, and 107 general public}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b="1" dirty="0" smtClean="0"/>
          </a:p>
          <a:p>
            <a:pPr>
              <a:buNone/>
            </a:pPr>
            <a:r>
              <a:rPr lang="en-IN" sz="2000" b="1" dirty="0" smtClean="0"/>
              <a:t>Most respondents (71%) believed that patients should serve as research subjects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Cassileth</a:t>
            </a:r>
            <a:r>
              <a:rPr lang="en-US" dirty="0" smtClean="0">
                <a:solidFill>
                  <a:srgbClr val="C00000"/>
                </a:solidFill>
              </a:rPr>
              <a:t> BR, </a:t>
            </a:r>
            <a:r>
              <a:rPr lang="en-US" dirty="0" err="1" smtClean="0">
                <a:solidFill>
                  <a:srgbClr val="C00000"/>
                </a:solidFill>
              </a:rPr>
              <a:t>LuskEJ</a:t>
            </a:r>
            <a:r>
              <a:rPr lang="en-US" dirty="0" smtClean="0">
                <a:solidFill>
                  <a:srgbClr val="C00000"/>
                </a:solidFill>
              </a:rPr>
              <a:t>, Miller DS, Hurwitz S</a:t>
            </a:r>
            <a:endParaRPr lang="en-IN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Partake  study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>
                <a:solidFill>
                  <a:srgbClr val="002060"/>
                </a:solidFill>
              </a:rPr>
              <a:t>Results suggest the Indian public is aware of some key features of clinical research like</a:t>
            </a:r>
            <a:r>
              <a:rPr lang="en-IN" sz="2400" dirty="0" smtClean="0"/>
              <a:t>: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sz="2000" b="1" dirty="0" smtClean="0"/>
              <a:t>purpose/ value/ voluntariness and supports clinical research in general </a:t>
            </a:r>
          </a:p>
          <a:p>
            <a:r>
              <a:rPr lang="en-IN" dirty="0" smtClean="0">
                <a:solidFill>
                  <a:srgbClr val="002060"/>
                </a:solidFill>
              </a:rPr>
              <a:t>But is unaware of other key features like: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sz="2000" b="1" dirty="0" smtClean="0"/>
              <a:t>Compensation/confidentiality/protection of human participants &amp;</a:t>
            </a:r>
            <a:endParaRPr lang="en-IN" dirty="0" smtClean="0"/>
          </a:p>
          <a:p>
            <a:r>
              <a:rPr lang="en-IN" dirty="0" smtClean="0"/>
              <a:t> </a:t>
            </a:r>
            <a:r>
              <a:rPr lang="en-IN" sz="2400" dirty="0" smtClean="0">
                <a:solidFill>
                  <a:srgbClr val="002060"/>
                </a:solidFill>
              </a:rPr>
              <a:t>Exhibits some distrust in the conduct and reporting of clinical trials</a:t>
            </a:r>
          </a:p>
          <a:p>
            <a:pPr>
              <a:buNone/>
            </a:pPr>
            <a:r>
              <a:rPr lang="en-IN" sz="2000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r>
              <a:rPr lang="en-IN" sz="2000" dirty="0" smtClean="0">
                <a:solidFill>
                  <a:srgbClr val="C00000"/>
                </a:solidFill>
              </a:rPr>
              <a:t>   PARTAKE Survey of Public Knowledge and Perceptions of Clinical Research in India (Delhi)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r>
              <a:rPr lang="en-IN" sz="3100" dirty="0" smtClean="0"/>
              <a:t>Attitudes towards clinical research amongst participants and nonparticipants. </a:t>
            </a:r>
            <a:r>
              <a:rPr lang="en-IN" sz="3100" i="1" dirty="0" smtClean="0"/>
              <a:t>J Intern Med</a:t>
            </a:r>
            <a:r>
              <a:rPr lang="en-IN" dirty="0" smtClean="0"/>
              <a:t>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 smtClean="0"/>
              <a:t>Trial participants were, as compared with </a:t>
            </a:r>
            <a:r>
              <a:rPr lang="en-IN" sz="2400" dirty="0" err="1" smtClean="0"/>
              <a:t>nonparticipating</a:t>
            </a:r>
            <a:r>
              <a:rPr lang="en-IN" sz="2400" dirty="0" smtClean="0"/>
              <a:t> respondents, </a:t>
            </a:r>
            <a:r>
              <a:rPr lang="en-IN" sz="2400" u="sng" dirty="0" smtClean="0"/>
              <a:t>more positive </a:t>
            </a:r>
            <a:r>
              <a:rPr lang="en-IN" sz="2400" dirty="0" smtClean="0"/>
              <a:t>towards both participation of self and others. </a:t>
            </a:r>
          </a:p>
          <a:p>
            <a:r>
              <a:rPr lang="en-IN" sz="2400" dirty="0" smtClean="0"/>
              <a:t>Both </a:t>
            </a:r>
            <a:r>
              <a:rPr lang="en-IN" sz="2400" u="sng" dirty="0" smtClean="0"/>
              <a:t>personal and altruistic motives </a:t>
            </a:r>
            <a:r>
              <a:rPr lang="en-IN" sz="2400" dirty="0" smtClean="0"/>
              <a:t>for participation were highly rated.</a:t>
            </a:r>
          </a:p>
          <a:p>
            <a:r>
              <a:rPr lang="en-IN" sz="2400" dirty="0" smtClean="0"/>
              <a:t> Primary reasons for nonparticipation were </a:t>
            </a:r>
          </a:p>
          <a:p>
            <a:pPr>
              <a:buNone/>
            </a:pPr>
            <a:r>
              <a:rPr lang="en-IN" sz="2400" dirty="0" smtClean="0"/>
              <a:t>    *fear of ‘the unknown’ and/or</a:t>
            </a:r>
          </a:p>
          <a:p>
            <a:pPr>
              <a:buNone/>
            </a:pPr>
            <a:r>
              <a:rPr lang="en-IN" sz="2400" dirty="0" smtClean="0"/>
              <a:t>    *unease with randomization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sz="2000" dirty="0" smtClean="0">
                <a:solidFill>
                  <a:srgbClr val="C00000"/>
                </a:solidFill>
              </a:rPr>
              <a:t>Madsen SM, </a:t>
            </a:r>
            <a:r>
              <a:rPr lang="en-IN" sz="2000" dirty="0" err="1" smtClean="0">
                <a:solidFill>
                  <a:srgbClr val="C00000"/>
                </a:solidFill>
              </a:rPr>
              <a:t>Mirza</a:t>
            </a:r>
            <a:r>
              <a:rPr lang="en-IN" sz="2000" dirty="0" smtClean="0">
                <a:solidFill>
                  <a:srgbClr val="C00000"/>
                </a:solidFill>
              </a:rPr>
              <a:t> MR, Holm S, </a:t>
            </a:r>
            <a:r>
              <a:rPr lang="en-IN" sz="2000" dirty="0" err="1" smtClean="0">
                <a:solidFill>
                  <a:srgbClr val="C00000"/>
                </a:solidFill>
              </a:rPr>
              <a:t>Hilsted</a:t>
            </a:r>
            <a:r>
              <a:rPr lang="en-IN" sz="2000" dirty="0" smtClean="0">
                <a:solidFill>
                  <a:srgbClr val="C00000"/>
                </a:solidFill>
              </a:rPr>
              <a:t> KL, </a:t>
            </a:r>
            <a:r>
              <a:rPr lang="en-IN" sz="2000" dirty="0" err="1" smtClean="0">
                <a:solidFill>
                  <a:srgbClr val="C00000"/>
                </a:solidFill>
              </a:rPr>
              <a:t>Kampmann</a:t>
            </a:r>
            <a:r>
              <a:rPr lang="en-IN" sz="2000" dirty="0" smtClean="0">
                <a:solidFill>
                  <a:srgbClr val="C00000"/>
                </a:solidFill>
              </a:rPr>
              <a:t> K, Riis P (Copenhagen University )</a:t>
            </a:r>
            <a:endParaRPr lang="en-IN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743</TotalTime>
  <Words>991</Words>
  <Application>Microsoft Office PowerPoint</Application>
  <PresentationFormat>On-screen Show (4:3)</PresentationFormat>
  <Paragraphs>314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 </vt:lpstr>
      <vt:lpstr>               INTRODUCTION</vt:lpstr>
      <vt:lpstr>NEED TO CREATE AWARENESS</vt:lpstr>
      <vt:lpstr>Previous studies and results</vt:lpstr>
      <vt:lpstr>                         What is newsworthy?  Longitudinal study of the reporting of medical           research in two British newspapers. BMJ</vt:lpstr>
      <vt:lpstr>Promoting public awareness of randomised clinical trials using the media:                     the ‘Get Randomised’ campaign </vt:lpstr>
      <vt:lpstr>Attitudes toward clinical trials among patients and the public</vt:lpstr>
      <vt:lpstr>        Partake  study</vt:lpstr>
      <vt:lpstr> Attitudes towards clinical research amongst participants and nonparticipants. J Intern Med </vt:lpstr>
      <vt:lpstr>Results of  Harris Interactive Survey : </vt:lpstr>
      <vt:lpstr>Objectives  of  our  study : </vt:lpstr>
      <vt:lpstr>Materials &amp; Methods</vt:lpstr>
      <vt:lpstr>Slide 13</vt:lpstr>
      <vt:lpstr>Slide 14</vt:lpstr>
      <vt:lpstr>Purpose and Source of Information about Clinical Research </vt:lpstr>
      <vt:lpstr>Slide 16</vt:lpstr>
      <vt:lpstr>Slide 17</vt:lpstr>
      <vt:lpstr>Slide 18</vt:lpstr>
      <vt:lpstr>Slide 19</vt:lpstr>
      <vt:lpstr>Slide 20</vt:lpstr>
      <vt:lpstr>Slide 21</vt:lpstr>
      <vt:lpstr>Pune Vs Hyderabad study</vt:lpstr>
      <vt:lpstr>Conclusion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Comparative, Multi Centric, Cross-sectional Study Of Perception and Awareness of Clinical Research In Trial Participants and General Public in Hyderabad</dc:title>
  <dc:creator>admin</dc:creator>
  <cp:lastModifiedBy>user</cp:lastModifiedBy>
  <cp:revision>68</cp:revision>
  <dcterms:created xsi:type="dcterms:W3CDTF">2014-07-09T05:05:33Z</dcterms:created>
  <dcterms:modified xsi:type="dcterms:W3CDTF">2014-11-19T02:15:18Z</dcterms:modified>
</cp:coreProperties>
</file>