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1" r:id="rId12"/>
    <p:sldId id="277" r:id="rId13"/>
    <p:sldId id="275" r:id="rId14"/>
    <p:sldId id="291" r:id="rId15"/>
    <p:sldId id="278" r:id="rId16"/>
    <p:sldId id="279" r:id="rId17"/>
    <p:sldId id="280" r:id="rId18"/>
    <p:sldId id="282" r:id="rId19"/>
    <p:sldId id="285" r:id="rId20"/>
    <p:sldId id="287" r:id="rId21"/>
    <p:sldId id="286" r:id="rId22"/>
    <p:sldId id="288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29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A6EF5-6BDC-43DE-9CD6-7F39D54787E8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0E23-76E2-4E96-9099-8B1EB453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not easy to maintain your position of authority if the relationship becomes too friendly.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0E23-76E2-4E96-9099-8B1EB45329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56AE2C-285E-4F1F-90EF-3D3200DCAE95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8067A0-A4F3-4FEB-BEF8-3EFA8B0189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534400" cy="6629400"/>
          </a:xfrm>
        </p:spPr>
        <p:txBody>
          <a:bodyPr/>
          <a:lstStyle/>
          <a:p>
            <a:r>
              <a:rPr lang="en-US" sz="4400" dirty="0" smtClean="0">
                <a:latin typeface="Berlin Sans FB Demi" pitchFamily="34" charset="0"/>
                <a:cs typeface="Aharoni" pitchFamily="2" charset="-79"/>
              </a:rPr>
              <a:t>MONITORING DIFFERENT TYPES OF TRIALS.</a:t>
            </a:r>
          </a:p>
          <a:p>
            <a:r>
              <a:rPr lang="en-US" sz="4400" dirty="0" smtClean="0">
                <a:latin typeface="Berlin Sans FB Demi" pitchFamily="34" charset="0"/>
                <a:cs typeface="Aharoni" pitchFamily="2" charset="-79"/>
              </a:rPr>
              <a:t>BY</a:t>
            </a:r>
          </a:p>
          <a:p>
            <a:endParaRPr lang="en-US" sz="4400" dirty="0" smtClean="0">
              <a:latin typeface="Berlin Sans FB Demi" pitchFamily="34" charset="0"/>
              <a:cs typeface="Aharoni" pitchFamily="2" charset="-79"/>
            </a:endParaRPr>
          </a:p>
          <a:p>
            <a:r>
              <a:rPr lang="en-US" sz="4400" dirty="0" smtClean="0">
                <a:latin typeface="Berlin Sans FB Demi" pitchFamily="34" charset="0"/>
                <a:cs typeface="Aharoni" pitchFamily="2" charset="-79"/>
              </a:rPr>
              <a:t>OGUNDOKUN OLUSEGUN</a:t>
            </a:r>
          </a:p>
          <a:p>
            <a:r>
              <a:rPr lang="en-US" sz="2800" dirty="0" smtClean="0">
                <a:latin typeface="Berlin Sans FB Demi" pitchFamily="34" charset="0"/>
                <a:cs typeface="Aharoni" pitchFamily="2" charset="-79"/>
              </a:rPr>
              <a:t>BIOMEDICAL SCIENTIST / CLINICAL RESEARCH PROFESSIONAL</a:t>
            </a:r>
          </a:p>
          <a:p>
            <a:endParaRPr lang="en-US" sz="1400" dirty="0" smtClean="0">
              <a:latin typeface="Berlin Sans FB Demi" pitchFamily="34" charset="0"/>
              <a:cs typeface="Aharoni" pitchFamily="2" charset="-79"/>
            </a:endParaRPr>
          </a:p>
          <a:p>
            <a:endParaRPr lang="en-US" sz="1400" dirty="0">
              <a:latin typeface="Berlin Sans FB Demi" pitchFamily="34" charset="0"/>
              <a:cs typeface="Aharoni" pitchFamily="2" charset="-79"/>
            </a:endParaRPr>
          </a:p>
          <a:p>
            <a:r>
              <a:rPr lang="en-US" sz="1400" dirty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1400" dirty="0" smtClean="0">
                <a:latin typeface="Berlin Sans FB Demi" pitchFamily="34" charset="0"/>
                <a:cs typeface="Aharoni" pitchFamily="2" charset="-79"/>
              </a:rPr>
              <a:t>                       </a:t>
            </a:r>
            <a:r>
              <a:rPr lang="en-US" sz="1400" dirty="0" smtClean="0">
                <a:latin typeface="Berlin Sans FB Demi" pitchFamily="34" charset="0"/>
                <a:cs typeface="Aharoni" pitchFamily="2" charset="-79"/>
              </a:rPr>
              <a:t>BMLS </a:t>
            </a:r>
            <a:r>
              <a:rPr lang="en-US" sz="1400" dirty="0" smtClean="0">
                <a:latin typeface="Berlin Sans FB Demi" pitchFamily="34" charset="0"/>
                <a:cs typeface="Aharoni" pitchFamily="2" charset="-79"/>
              </a:rPr>
              <a:t>(LAUTECH),  PGD (</a:t>
            </a:r>
            <a:r>
              <a:rPr lang="en-US" sz="1400" dirty="0" err="1" smtClean="0">
                <a:latin typeface="Berlin Sans FB Demi" pitchFamily="34" charset="0"/>
                <a:cs typeface="Aharoni" pitchFamily="2" charset="-79"/>
              </a:rPr>
              <a:t>Clin</a:t>
            </a:r>
            <a:r>
              <a:rPr lang="en-US" sz="1400" dirty="0">
                <a:latin typeface="Berlin Sans FB Demi" pitchFamily="34" charset="0"/>
                <a:cs typeface="Aharoni" pitchFamily="2" charset="-79"/>
              </a:rPr>
              <a:t>.</a:t>
            </a:r>
            <a:r>
              <a:rPr lang="en-US" sz="1400" dirty="0" smtClean="0">
                <a:latin typeface="Berlin Sans FB Demi" pitchFamily="34" charset="0"/>
                <a:cs typeface="Aharoni" pitchFamily="2" charset="-79"/>
              </a:rPr>
              <a:t> Research. </a:t>
            </a:r>
            <a:r>
              <a:rPr lang="en-US" sz="1400" dirty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en-US" sz="1400" dirty="0" smtClean="0">
                <a:latin typeface="Berlin Sans FB Demi" pitchFamily="34" charset="0"/>
                <a:cs typeface="Aharoni" pitchFamily="2" charset="-79"/>
              </a:rPr>
              <a:t>ICH-GCP, GLP,GMP) Canada.)</a:t>
            </a:r>
            <a:endParaRPr lang="en-US" sz="14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3093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575F6D"/>
                </a:solidFill>
              </a:rPr>
              <a:t>Reasons for a monitor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990600"/>
            <a:ext cx="4343400" cy="5638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 protect the right and well-being of human subjects.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 make sure the reported trial data are accurate, complete and verifiable from source documents.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smtClean="0"/>
              <a:t>make sure </a:t>
            </a:r>
            <a:r>
              <a:rPr lang="en-US" dirty="0" smtClean="0"/>
              <a:t>the conduct of trial is in compliance with protocol, GCPs and applicable regulatory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ICH- 5.18.1</a:t>
            </a:r>
            <a:endParaRPr lang="en-US" i="1" dirty="0"/>
          </a:p>
        </p:txBody>
      </p:sp>
      <p:pic>
        <p:nvPicPr>
          <p:cNvPr id="7" name="Picture 2" descr="C:\Users\Olufikayo\GHT lectures\10-15-12-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667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30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sz="3200" b="1" dirty="0" smtClean="0"/>
              <a:t>WAYS </a:t>
            </a:r>
            <a:r>
              <a:rPr lang="en-US" sz="3200" b="1" smtClean="0"/>
              <a:t>OF TRIAL </a:t>
            </a:r>
            <a:r>
              <a:rPr lang="en-US" sz="3200" b="1" dirty="0" smtClean="0"/>
              <a:t>MONITORING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657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Home-based Monitoring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295400"/>
            <a:ext cx="3657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Field Monitoring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Olufikayo\GHT lectures\better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3528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lufikayo\GHT lectures\clip_imag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1"/>
            <a:ext cx="3352800" cy="4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37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575F6D"/>
                </a:solidFill>
              </a:rPr>
              <a:t>FACTORS THAT DETERMINE THE NUMBER OF MONITOR FOR A TRIAL</a:t>
            </a:r>
            <a:endParaRPr lang="en-US" dirty="0"/>
          </a:p>
        </p:txBody>
      </p:sp>
      <p:pic>
        <p:nvPicPr>
          <p:cNvPr id="4" name="Content Placeholder 3" descr=" 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279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WHAT DOES MONITORING INVOLVE?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001000" cy="54833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Collection of evidence and compare against standards (Retrospective sampling)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Observation of documents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Seriousness assessment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Checking whether the subjects enrollment are according to ICH-GCP guidelines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Checking for fraud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Recommend   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5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sz="2800" b="1" dirty="0">
                <a:solidFill>
                  <a:srgbClr val="575F6D"/>
                </a:solidFill>
              </a:rPr>
              <a:t>STAGES OF MONITORING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924800" cy="5407152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      </a:t>
            </a:r>
            <a:r>
              <a:rPr lang="en-US" b="1" dirty="0" smtClean="0">
                <a:solidFill>
                  <a:prstClr val="black"/>
                </a:solidFill>
              </a:rPr>
              <a:t>PRE-INVESTIGATION </a:t>
            </a:r>
            <a:r>
              <a:rPr lang="en-US" b="1" dirty="0">
                <a:solidFill>
                  <a:prstClr val="black"/>
                </a:solidFill>
              </a:rPr>
              <a:t>VISIT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Understand requirements for an adequate and well-controlled study.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Has adequate facilities for conducting the trial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Has access to an adequate number of suitable subjects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Understand and accepts his/her obligation to obtain informed consent, IRB review and approval  according </a:t>
            </a:r>
            <a:r>
              <a:rPr lang="en-US">
                <a:solidFill>
                  <a:prstClr val="black"/>
                </a:solidFill>
              </a:rPr>
              <a:t>to </a:t>
            </a:r>
            <a:r>
              <a:rPr lang="en-US" smtClean="0">
                <a:solidFill>
                  <a:prstClr val="black"/>
                </a:solidFill>
              </a:rPr>
              <a:t>21CFR </a:t>
            </a:r>
            <a:r>
              <a:rPr lang="en-US" dirty="0">
                <a:solidFill>
                  <a:prstClr val="black"/>
                </a:solidFill>
              </a:rPr>
              <a:t>part 50 </a:t>
            </a:r>
            <a:r>
              <a:rPr lang="en-US">
                <a:solidFill>
                  <a:prstClr val="black"/>
                </a:solidFill>
              </a:rPr>
              <a:t>and </a:t>
            </a:r>
            <a:r>
              <a:rPr lang="en-US" smtClean="0">
                <a:solidFill>
                  <a:prstClr val="black"/>
                </a:solidFill>
              </a:rPr>
              <a:t>21CFR </a:t>
            </a:r>
            <a:r>
              <a:rPr lang="en-US" dirty="0">
                <a:solidFill>
                  <a:prstClr val="black"/>
                </a:solidFill>
              </a:rPr>
              <a:t>part 56.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5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ON-GOING PERIODIC VISIT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229600" cy="57119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Verifying that the </a:t>
            </a:r>
            <a:r>
              <a:rPr lang="en-US" dirty="0"/>
              <a:t>facilities used by the investigator continue to be acceptable for purposes of the study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Making  sure </a:t>
            </a:r>
            <a:r>
              <a:rPr lang="en-US" dirty="0"/>
              <a:t>study protocol or investigational plan is being followed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Verifying that changes </a:t>
            </a:r>
            <a:r>
              <a:rPr lang="en-US" dirty="0"/>
              <a:t>to the protocol have been approved by the IRB and/or reported to the sponsor and the IRB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Making sure that accurate, </a:t>
            </a:r>
            <a:r>
              <a:rPr lang="en-US" dirty="0"/>
              <a:t>complete, </a:t>
            </a:r>
            <a:r>
              <a:rPr lang="en-US" dirty="0" smtClean="0"/>
              <a:t>and </a:t>
            </a:r>
            <a:r>
              <a:rPr lang="en-US" dirty="0"/>
              <a:t>current records are being maintained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Making sure that accurate</a:t>
            </a:r>
            <a:r>
              <a:rPr lang="en-US" dirty="0"/>
              <a:t>, complete, and timely </a:t>
            </a:r>
            <a:r>
              <a:rPr lang="en-US" dirty="0" smtClean="0"/>
              <a:t>report </a:t>
            </a:r>
            <a:r>
              <a:rPr lang="en-US" dirty="0"/>
              <a:t>are being made to the sponsor and IRB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/>
            </a:r>
            <a:br>
              <a:rPr lang="en-US"/>
            </a:br>
            <a:r>
              <a:rPr lang="en-US" smtClean="0"/>
              <a:t>Making </a:t>
            </a:r>
            <a:r>
              <a:rPr lang="en-US" dirty="0" smtClean="0"/>
              <a:t>sure the </a:t>
            </a:r>
            <a:r>
              <a:rPr lang="en-US" dirty="0"/>
              <a:t>investigator is carrying out the agreed-upon activities and has not delegated them to other previously unspecified staff.</a:t>
            </a:r>
          </a:p>
        </p:txBody>
      </p:sp>
    </p:spTree>
    <p:extLst>
      <p:ext uri="{BB962C8B-B14F-4D97-AF65-F5344CB8AC3E}">
        <p14:creationId xmlns:p14="http://schemas.microsoft.com/office/powerpoint/2010/main" val="19533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b="1" dirty="0" smtClean="0"/>
              <a:t>SITE CLOSE OUT VISIT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Checking the last visit report for any noted problems and unresolved issues.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Clarifying any open questions about the data collected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Ensuring that any investigational medicinal products, medical devices and trial remaining are dealt with correctly.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Discussing responsibilities after the end of the trial.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1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EVALUATION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1534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200" dirty="0" smtClean="0"/>
              <a:t>Evaluation is a systematic determination of a trial’s merit, worth and significance, using criteria governed by a set of standards.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951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ufikayo\Pictures\Goal-Set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6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ufikayo\Pictures\SMART-Goal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01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</a:t>
            </a:r>
            <a:r>
              <a:rPr lang="en-US" sz="4800" b="1" dirty="0" smtClean="0"/>
              <a:t>WHAT ARE CLINICAL TRIALS?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Clinical Trials are research studies involving people.</a:t>
            </a:r>
          </a:p>
          <a:p>
            <a:pPr marL="0" indent="0" algn="ctr">
              <a:buNone/>
            </a:pPr>
            <a:r>
              <a:rPr lang="en-US" sz="4000" dirty="0" smtClean="0"/>
              <a:t>They test whether particular treatments / devices are safe and how well they work.</a:t>
            </a:r>
          </a:p>
          <a:p>
            <a:pPr marL="0" indent="0" algn="ctr">
              <a:buNone/>
            </a:pPr>
            <a:r>
              <a:rPr lang="en-US" sz="4000" dirty="0" smtClean="0"/>
              <a:t>These are different from legal trials.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9342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575F6D"/>
                </a:solidFill>
              </a:rPr>
              <a:t>needed forms and checklists</a:t>
            </a:r>
            <a:endParaRPr lang="en-US" dirty="0"/>
          </a:p>
        </p:txBody>
      </p:sp>
      <p:pic>
        <p:nvPicPr>
          <p:cNvPr id="4098" name="Picture 2" descr="C:\Users\Olufikayo\GHT lectures\checklist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1627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7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05800" cy="6248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Feasibility Questionnaire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Site contract (Investigator/site agreement)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Study SOPs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Study protocol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Investigator </a:t>
            </a:r>
            <a:r>
              <a:rPr lang="en-US" dirty="0" err="1" smtClean="0"/>
              <a:t>bronchure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Research site evaluation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Site timelines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Site initiation checklist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Periodic monitoring checklist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Case report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Close out visit checklist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Patient </a:t>
            </a:r>
            <a:r>
              <a:rPr lang="en-US" dirty="0" err="1" smtClean="0"/>
              <a:t>bronchure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Monitoring schedule-subject tracking form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090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153400" cy="62453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IRB documents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Investigators meeting report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Evaluation of subject enrollment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Monitoring visit follow up letter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Checklist and form to identify potential fraud and misconduct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Significant adverse events report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Study termination visit confirmation letter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Monitoring report form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Final report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9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FOOD FOR THOUGHT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848600" cy="5330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FOUR THINGS YOU CANNOT RECOVER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26068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ufikayo\GHT lectures\13836252352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95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ufikayo\GHT lectures\13836252733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60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Olufikayo\GHT lectures\1383625307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-152400"/>
            <a:ext cx="8732838" cy="69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1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Olufikayo\GHT lectures\1383625357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Olufikayo\GHT lectures\1383625398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28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lufikayo\GHT lectures\138362543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52400"/>
            <a:ext cx="8788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TYPES OF CLINICAL TRIALS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848600" cy="4949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dirty="0" smtClean="0"/>
              <a:t>Phase I Study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Phase II Study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Phase III Study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Randomized Control Trial (RCT)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026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Olufikayo\GHT lectures\1383625482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lufikayo\GHT lectures\1383625522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4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Olufikayo\GHT lectures\138362557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5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18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lufikayo\GHT lectures\1383625622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152400"/>
            <a:ext cx="862647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6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Olufikayo\GHT lectures\1383625671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Olufikayo\GHT lectures\1383625716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Olufikayo\GHT lectures\1383625754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7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Olufikayo\GHT lectures\1383625805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6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Olufikayo\GHT lectures\1383625843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3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Olufikayo\GHT lectures\1383625894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47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ufikayo\GHT lectures\clinical_eviden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575"/>
            <a:ext cx="38766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ufikayo\GHT lectures\ClinicalSidebar_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200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ufikayo\GHT lectures\alltrials_logo_article_det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4825"/>
            <a:ext cx="39624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4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Olufikayo\GHT lectures\138362594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13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Olufikayo\GHT lectures\1383625976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17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Olufikayo\GHT lectures\138362601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08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Olufikayo\GHT lectures\1383626059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44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Olufikayo\GHT lectures\1383626164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82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Olufikayo\GHT lectures\138362622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69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Olufikayo\GHT lectures\1383626298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14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Olufikayo\GHT lectures\1383626346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1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05800" cy="6477000"/>
          </a:xfrm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THANK YOU ALL FOR THE ATTENTION.</a:t>
            </a:r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ANY QUESTION?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077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CURRENT CLINICAL TRIALS IN NIGERIA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Trial on 1.0% C31G SAVVY vaginal gel for the treatment of HIV infections by NIMR (Lagos)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Trial on High Blood Pressure (Hypertension) by National Hospital Abuja, Nigerian </a:t>
            </a:r>
            <a:r>
              <a:rPr lang="en-US" sz="2800" dirty="0" err="1" smtClean="0"/>
              <a:t>Defence</a:t>
            </a:r>
            <a:r>
              <a:rPr lang="en-US" sz="2800" dirty="0" smtClean="0"/>
              <a:t> Medical Center (Abuja), </a:t>
            </a:r>
            <a:r>
              <a:rPr lang="en-US" sz="2800" dirty="0" err="1" smtClean="0"/>
              <a:t>Bwari</a:t>
            </a:r>
            <a:r>
              <a:rPr lang="en-US" sz="2800" dirty="0" smtClean="0"/>
              <a:t> General Hospital, State House Medical Center, and </a:t>
            </a:r>
            <a:r>
              <a:rPr lang="en-US" sz="2800" dirty="0" err="1" smtClean="0"/>
              <a:t>Gwagwalada</a:t>
            </a:r>
            <a:r>
              <a:rPr lang="en-US" sz="2800" dirty="0" smtClean="0"/>
              <a:t> specialist Hospital.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13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696200" cy="6016752"/>
          </a:xfrm>
        </p:spPr>
        <p:txBody>
          <a:bodyPr>
            <a:normAutofit/>
          </a:bodyPr>
          <a:lstStyle/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Trial on HIV treatment by </a:t>
            </a:r>
            <a:r>
              <a:rPr lang="en-US" sz="2800" dirty="0" smtClean="0">
                <a:solidFill>
                  <a:prstClr val="black"/>
                </a:solidFill>
              </a:rPr>
              <a:t>IHVN</a:t>
            </a:r>
          </a:p>
          <a:p>
            <a:pPr marL="0" lvl="0" indent="0">
              <a:buClr>
                <a:srgbClr val="FE8637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Trial on treatment of malaria by College of Medicine, </a:t>
            </a:r>
            <a:r>
              <a:rPr lang="en-US" sz="2800" dirty="0" smtClean="0">
                <a:solidFill>
                  <a:prstClr val="black"/>
                </a:solidFill>
              </a:rPr>
              <a:t>UNILAG</a:t>
            </a:r>
          </a:p>
          <a:p>
            <a:pPr marL="0" lvl="0" indent="0">
              <a:buClr>
                <a:srgbClr val="FE8637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Trial on treatment of Rheumatoid Arthritis by College of Medicine, </a:t>
            </a:r>
            <a:r>
              <a:rPr lang="en-US" sz="2800" dirty="0" smtClean="0">
                <a:solidFill>
                  <a:prstClr val="black"/>
                </a:solidFill>
              </a:rPr>
              <a:t>UNILAG</a:t>
            </a:r>
          </a:p>
          <a:p>
            <a:pPr marL="0" lvl="0" indent="0">
              <a:buClr>
                <a:srgbClr val="FE8637"/>
              </a:buClr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Trial on the use of Probiotics for the treatment of Vaginal Candidiasis by Faith </a:t>
            </a:r>
            <a:r>
              <a:rPr lang="en-US" sz="2800" dirty="0" err="1" smtClean="0">
                <a:solidFill>
                  <a:prstClr val="black"/>
                </a:solidFill>
              </a:rPr>
              <a:t>Mediplex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2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ufikayo\GHT lectures\supreme-court-medicine-6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68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ufikayo\GHT lectures\442964197_6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65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lufikayo\GHT lectures\clip_image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57200"/>
            <a:ext cx="34734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4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A CLINICAL TRIAL MONITOR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696200" cy="5102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A Monitor is an </a:t>
            </a:r>
            <a:r>
              <a:rPr lang="en-US" sz="3200" u="sng" dirty="0" smtClean="0"/>
              <a:t>independent</a:t>
            </a:r>
            <a:r>
              <a:rPr lang="en-US" sz="3200" dirty="0" smtClean="0"/>
              <a:t> professional who oversees the progress of a clinical trial by systematically examine the trial related activities and documents to determine whether the evaluated trial activities were conducted  and the data recorded, </a:t>
            </a:r>
            <a:r>
              <a:rPr lang="en-US" sz="3200" dirty="0" err="1" smtClean="0"/>
              <a:t>analysed</a:t>
            </a:r>
            <a:r>
              <a:rPr lang="en-US" sz="3200" dirty="0" smtClean="0"/>
              <a:t> and accurately reported according to the protocol, Sponsor’s SOPs, ICH-GCP and applicable regulatory requirement.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36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4413</TotalTime>
  <Words>641</Words>
  <Application>Microsoft Office PowerPoint</Application>
  <PresentationFormat>On-screen Show (4:3)</PresentationFormat>
  <Paragraphs>127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Oriel</vt:lpstr>
      <vt:lpstr>PowerPoint Presentation</vt:lpstr>
      <vt:lpstr>     WHAT ARE CLINICAL TRIALS?</vt:lpstr>
      <vt:lpstr>TYPES OF CLINICAL TRIALS</vt:lpstr>
      <vt:lpstr>PowerPoint Presentation</vt:lpstr>
      <vt:lpstr>CURRENT CLINICAL TRIALS IN NIGERIA</vt:lpstr>
      <vt:lpstr>PowerPoint Presentation</vt:lpstr>
      <vt:lpstr>PowerPoint Presentation</vt:lpstr>
      <vt:lpstr>PowerPoint Presentation</vt:lpstr>
      <vt:lpstr>A CLINICAL TRIAL MONITOR</vt:lpstr>
      <vt:lpstr>Reasons for a monitor</vt:lpstr>
      <vt:lpstr>WAYS OF TRIAL MONITORING</vt:lpstr>
      <vt:lpstr>FACTORS THAT DETERMINE THE NUMBER OF MONITOR FOR A TRIAL</vt:lpstr>
      <vt:lpstr>WHAT DOES MONITORING INVOLVE?</vt:lpstr>
      <vt:lpstr>STAGES OF MONITORING PROCESS</vt:lpstr>
      <vt:lpstr>ON-GOING PERIODIC VISIT</vt:lpstr>
      <vt:lpstr>SITE CLOSE OUT VISIT</vt:lpstr>
      <vt:lpstr>EVALUATION PROCESS</vt:lpstr>
      <vt:lpstr>PowerPoint Presentation</vt:lpstr>
      <vt:lpstr>PowerPoint Presentation</vt:lpstr>
      <vt:lpstr>needed forms and checklists</vt:lpstr>
      <vt:lpstr>PowerPoint Presentation</vt:lpstr>
      <vt:lpstr>PowerPoint Presentation</vt:lpstr>
      <vt:lpstr>FOOD FOR THOUGHT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Olufikayo</dc:creator>
  <cp:lastModifiedBy>Olufikayo</cp:lastModifiedBy>
  <cp:revision>60</cp:revision>
  <dcterms:created xsi:type="dcterms:W3CDTF">2013-10-31T14:23:32Z</dcterms:created>
  <dcterms:modified xsi:type="dcterms:W3CDTF">2013-11-05T20:43:12Z</dcterms:modified>
</cp:coreProperties>
</file>