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sldIdLst>
    <p:sldId id="256" r:id="rId2"/>
    <p:sldId id="328" r:id="rId3"/>
    <p:sldId id="297" r:id="rId4"/>
    <p:sldId id="299" r:id="rId5"/>
    <p:sldId id="300" r:id="rId6"/>
    <p:sldId id="298" r:id="rId7"/>
    <p:sldId id="301" r:id="rId8"/>
    <p:sldId id="303" r:id="rId9"/>
    <p:sldId id="263" r:id="rId10"/>
    <p:sldId id="264" r:id="rId11"/>
    <p:sldId id="265" r:id="rId12"/>
    <p:sldId id="266" r:id="rId13"/>
    <p:sldId id="304" r:id="rId14"/>
    <p:sldId id="267" r:id="rId15"/>
    <p:sldId id="268" r:id="rId16"/>
    <p:sldId id="269" r:id="rId17"/>
    <p:sldId id="270" r:id="rId18"/>
    <p:sldId id="305" r:id="rId19"/>
    <p:sldId id="271" r:id="rId20"/>
    <p:sldId id="272" r:id="rId21"/>
    <p:sldId id="306" r:id="rId22"/>
    <p:sldId id="273" r:id="rId23"/>
    <p:sldId id="274" r:id="rId24"/>
    <p:sldId id="275" r:id="rId25"/>
    <p:sldId id="276" r:id="rId26"/>
    <p:sldId id="307" r:id="rId27"/>
    <p:sldId id="277" r:id="rId28"/>
    <p:sldId id="278" r:id="rId29"/>
    <p:sldId id="281" r:id="rId30"/>
    <p:sldId id="282" r:id="rId31"/>
    <p:sldId id="283" r:id="rId32"/>
    <p:sldId id="289" r:id="rId33"/>
    <p:sldId id="279" r:id="rId34"/>
    <p:sldId id="284" r:id="rId35"/>
    <p:sldId id="285" r:id="rId36"/>
    <p:sldId id="286" r:id="rId37"/>
    <p:sldId id="287" r:id="rId38"/>
    <p:sldId id="257" r:id="rId39"/>
    <p:sldId id="259" r:id="rId40"/>
    <p:sldId id="292" r:id="rId41"/>
    <p:sldId id="308" r:id="rId42"/>
    <p:sldId id="293" r:id="rId43"/>
    <p:sldId id="309" r:id="rId44"/>
    <p:sldId id="295" r:id="rId45"/>
    <p:sldId id="310" r:id="rId46"/>
    <p:sldId id="294" r:id="rId47"/>
    <p:sldId id="311" r:id="rId48"/>
    <p:sldId id="296" r:id="rId49"/>
    <p:sldId id="258" r:id="rId50"/>
    <p:sldId id="261" r:id="rId51"/>
    <p:sldId id="315" r:id="rId52"/>
    <p:sldId id="313" r:id="rId53"/>
    <p:sldId id="312" r:id="rId54"/>
    <p:sldId id="316" r:id="rId55"/>
    <p:sldId id="317" r:id="rId56"/>
    <p:sldId id="314" r:id="rId57"/>
    <p:sldId id="318" r:id="rId58"/>
    <p:sldId id="319" r:id="rId59"/>
    <p:sldId id="320" r:id="rId60"/>
    <p:sldId id="321" r:id="rId61"/>
    <p:sldId id="326" r:id="rId62"/>
    <p:sldId id="322" r:id="rId63"/>
    <p:sldId id="324" r:id="rId64"/>
    <p:sldId id="325" r:id="rId65"/>
    <p:sldId id="323" r:id="rId66"/>
    <p:sldId id="260" r:id="rId67"/>
    <p:sldId id="302" r:id="rId68"/>
    <p:sldId id="32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4" autoAdjust="0"/>
  </p:normalViewPr>
  <p:slideViewPr>
    <p:cSldViewPr>
      <p:cViewPr varScale="1">
        <p:scale>
          <a:sx n="85" d="100"/>
          <a:sy n="85"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81829-E80A-4969-9856-09C5487A6B79}"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5E3FD-7E41-4CFA-B7A5-941B8880FB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43B6-6E1A-46C9-BBBD-3000B6EF2ABB}" type="datetime2">
              <a:rPr lang="en-US" smtClean="0"/>
              <a:pPr/>
              <a:t>Tuesday, November 05, 2013</a:t>
            </a:fld>
            <a:endParaRPr lang="en-US"/>
          </a:p>
        </p:txBody>
      </p:sp>
      <p:sp>
        <p:nvSpPr>
          <p:cNvPr id="5" name="Footer Placeholder 4"/>
          <p:cNvSpPr>
            <a:spLocks noGrp="1"/>
          </p:cNvSpPr>
          <p:nvPr>
            <p:ph type="ftr" sz="quarter" idx="11"/>
          </p:nvPr>
        </p:nvSpPr>
        <p:spPr/>
        <p:txBody>
          <a:bodyPr/>
          <a:lstStyle/>
          <a:p>
            <a:r>
              <a:rPr lang="en-US" smtClean="0"/>
              <a:t>Oluwagbenga Ogunfowokan</a:t>
            </a:r>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8181D-7809-460E-A2CC-3A767603B97F}" type="datetime2">
              <a:rPr lang="en-US" smtClean="0"/>
              <a:pPr/>
              <a:t>Tuesday, November 05, 2013</a:t>
            </a:fld>
            <a:endParaRPr lang="en-US"/>
          </a:p>
        </p:txBody>
      </p:sp>
      <p:sp>
        <p:nvSpPr>
          <p:cNvPr id="5" name="Footer Placeholder 4"/>
          <p:cNvSpPr>
            <a:spLocks noGrp="1"/>
          </p:cNvSpPr>
          <p:nvPr>
            <p:ph type="ftr" sz="quarter" idx="11"/>
          </p:nvPr>
        </p:nvSpPr>
        <p:spPr/>
        <p:txBody>
          <a:bodyPr/>
          <a:lstStyle/>
          <a:p>
            <a:r>
              <a:rPr lang="en-US" smtClean="0"/>
              <a:t>Oluwagbenga Ogunfowokan</a:t>
            </a:r>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9C840-23E5-4C56-A60C-FD122A9BBC04}" type="datetime2">
              <a:rPr lang="en-US" smtClean="0"/>
              <a:pPr/>
              <a:t>Tuesday, November 05, 2013</a:t>
            </a:fld>
            <a:endParaRPr lang="en-US"/>
          </a:p>
        </p:txBody>
      </p:sp>
      <p:sp>
        <p:nvSpPr>
          <p:cNvPr id="5" name="Footer Placeholder 4"/>
          <p:cNvSpPr>
            <a:spLocks noGrp="1"/>
          </p:cNvSpPr>
          <p:nvPr>
            <p:ph type="ftr" sz="quarter" idx="11"/>
          </p:nvPr>
        </p:nvSpPr>
        <p:spPr/>
        <p:txBody>
          <a:bodyPr/>
          <a:lstStyle/>
          <a:p>
            <a:r>
              <a:rPr lang="en-US" smtClean="0"/>
              <a:t>Oluwagbenga Ogunfowokan</a:t>
            </a:r>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B8A77-C9B7-4565-87EF-89C9E39CA5CF}" type="datetime2">
              <a:rPr lang="en-US" smtClean="0"/>
              <a:pPr/>
              <a:t>Tuesday, November 05, 2013</a:t>
            </a:fld>
            <a:endParaRPr lang="en-US"/>
          </a:p>
        </p:txBody>
      </p:sp>
      <p:sp>
        <p:nvSpPr>
          <p:cNvPr id="5" name="Footer Placeholder 4"/>
          <p:cNvSpPr>
            <a:spLocks noGrp="1"/>
          </p:cNvSpPr>
          <p:nvPr>
            <p:ph type="ftr" sz="quarter" idx="11"/>
          </p:nvPr>
        </p:nvSpPr>
        <p:spPr/>
        <p:txBody>
          <a:bodyPr/>
          <a:lstStyle/>
          <a:p>
            <a:r>
              <a:rPr lang="en-US" smtClean="0"/>
              <a:t>Oluwagbenga Ogunfowokan</a:t>
            </a:r>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1A41D-7D84-4336-9689-B753447563CC}" type="datetime2">
              <a:rPr lang="en-US" smtClean="0"/>
              <a:pPr/>
              <a:t>Tuesday, November 05, 2013</a:t>
            </a:fld>
            <a:endParaRPr lang="en-US"/>
          </a:p>
        </p:txBody>
      </p:sp>
      <p:sp>
        <p:nvSpPr>
          <p:cNvPr id="5" name="Footer Placeholder 4"/>
          <p:cNvSpPr>
            <a:spLocks noGrp="1"/>
          </p:cNvSpPr>
          <p:nvPr>
            <p:ph type="ftr" sz="quarter" idx="11"/>
          </p:nvPr>
        </p:nvSpPr>
        <p:spPr/>
        <p:txBody>
          <a:bodyPr/>
          <a:lstStyle/>
          <a:p>
            <a:r>
              <a:rPr lang="en-US" smtClean="0"/>
              <a:t>Oluwagbenga Ogunfowokan</a:t>
            </a:r>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7DDC5C-1A1F-4B22-93E1-538FE3413620}" type="datetime2">
              <a:rPr lang="en-US" smtClean="0"/>
              <a:pPr/>
              <a:t>Tuesday, November 05, 2013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
        <p:nvSpPr>
          <p:cNvPr id="7" name="Slide Number Placeholder 6"/>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9D5C30-6E06-4D1F-ACED-4F5C5FA27891}" type="datetime2">
              <a:rPr lang="en-US" smtClean="0"/>
              <a:pPr/>
              <a:t>Tuesday, November 05, 2013</a:t>
            </a:fld>
            <a:endParaRPr lang="en-US"/>
          </a:p>
        </p:txBody>
      </p:sp>
      <p:sp>
        <p:nvSpPr>
          <p:cNvPr id="8" name="Footer Placeholder 7"/>
          <p:cNvSpPr>
            <a:spLocks noGrp="1"/>
          </p:cNvSpPr>
          <p:nvPr>
            <p:ph type="ftr" sz="quarter" idx="11"/>
          </p:nvPr>
        </p:nvSpPr>
        <p:spPr/>
        <p:txBody>
          <a:bodyPr/>
          <a:lstStyle/>
          <a:p>
            <a:r>
              <a:rPr lang="en-US" smtClean="0"/>
              <a:t>Oluwagbenga Ogunfowokan</a:t>
            </a:r>
            <a:endParaRPr lang="en-US"/>
          </a:p>
        </p:txBody>
      </p:sp>
      <p:sp>
        <p:nvSpPr>
          <p:cNvPr id="9" name="Slide Number Placeholder 8"/>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41D9B3-6172-42C5-A052-4DDE1FE3ACDC}" type="datetime2">
              <a:rPr lang="en-US" smtClean="0"/>
              <a:pPr/>
              <a:t>Tuesday, November 05, 2013</a:t>
            </a:fld>
            <a:endParaRPr lang="en-US"/>
          </a:p>
        </p:txBody>
      </p:sp>
      <p:sp>
        <p:nvSpPr>
          <p:cNvPr id="4" name="Footer Placeholder 3"/>
          <p:cNvSpPr>
            <a:spLocks noGrp="1"/>
          </p:cNvSpPr>
          <p:nvPr>
            <p:ph type="ftr" sz="quarter" idx="11"/>
          </p:nvPr>
        </p:nvSpPr>
        <p:spPr/>
        <p:txBody>
          <a:bodyPr/>
          <a:lstStyle/>
          <a:p>
            <a:r>
              <a:rPr lang="en-US" smtClean="0"/>
              <a:t>Oluwagbenga Ogunfowokan</a:t>
            </a:r>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01BD6-C242-441D-B408-CA57B6885D96}" type="datetime2">
              <a:rPr lang="en-US" smtClean="0"/>
              <a:pPr/>
              <a:t>Tuesday, November 05, 2013</a:t>
            </a:fld>
            <a:endParaRPr lang="en-US"/>
          </a:p>
        </p:txBody>
      </p:sp>
      <p:sp>
        <p:nvSpPr>
          <p:cNvPr id="3" name="Footer Placeholder 2"/>
          <p:cNvSpPr>
            <a:spLocks noGrp="1"/>
          </p:cNvSpPr>
          <p:nvPr>
            <p:ph type="ftr" sz="quarter" idx="11"/>
          </p:nvPr>
        </p:nvSpPr>
        <p:spPr/>
        <p:txBody>
          <a:bodyPr/>
          <a:lstStyle/>
          <a:p>
            <a:r>
              <a:rPr lang="en-US" smtClean="0"/>
              <a:t>Oluwagbenga Ogunfowokan</a:t>
            </a:r>
            <a:endParaRPr lang="en-US"/>
          </a:p>
        </p:txBody>
      </p:sp>
      <p:sp>
        <p:nvSpPr>
          <p:cNvPr id="4" name="Slide Number Placeholder 3"/>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BF5BC-E2EF-4D44-8C2A-8666790FF356}" type="datetime2">
              <a:rPr lang="en-US" smtClean="0"/>
              <a:pPr/>
              <a:t>Tuesday, November 05, 2013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
        <p:nvSpPr>
          <p:cNvPr id="7" name="Slide Number Placeholder 6"/>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5717A-FC44-40AA-970C-932FDDA0B24A}" type="datetime2">
              <a:rPr lang="en-US" smtClean="0"/>
              <a:pPr/>
              <a:t>Tuesday, November 05, 2013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
        <p:nvSpPr>
          <p:cNvPr id="7" name="Slide Number Placeholder 6"/>
          <p:cNvSpPr>
            <a:spLocks noGrp="1"/>
          </p:cNvSpPr>
          <p:nvPr>
            <p:ph type="sldNum" sz="quarter" idx="12"/>
          </p:nvPr>
        </p:nvSpPr>
        <p:spPr/>
        <p:txBody>
          <a:bodyPr/>
          <a:lstStyle/>
          <a:p>
            <a:fld id="{8760D72F-4185-4D38-B97A-740880FF0C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30B74-9DAA-4BDB-BEF0-68B6169A48F2}" type="datetime2">
              <a:rPr lang="en-US" smtClean="0"/>
              <a:pPr/>
              <a:t>Tuesday, November 05, 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Oluwagbenga Ogunfowokan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0D72F-4185-4D38-B97A-740880FF0C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hvnigeria.org/ihvnweb/ihvn/training.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ihvnigeria.org/forms/shorttermmentor.d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apps.who.int/tdr/svc/grants/calls/c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nih.go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ihtraining.com/cc/ippcr/current/downloads/Gallin%2010-15-07.pdf" TargetMode="External"/><Relationship Id="rId2" Type="http://schemas.openxmlformats.org/officeDocument/2006/relationships/hyperlink" Target="http://www.nihtraining.com/cc/ippcr/archive07f/menu.html?../current/videoFiles/ippcr101507.ram&amp;mySessID=1&amp;myClick=1" TargetMode="External"/><Relationship Id="rId1" Type="http://schemas.openxmlformats.org/officeDocument/2006/relationships/slideLayout" Target="../slideLayouts/slideLayout2.xml"/><Relationship Id="rId5" Type="http://schemas.openxmlformats.org/officeDocument/2006/relationships/hyperlink" Target="http://www.nihtraining.com/cc/ippcr/archive07f/menu.html?../current/videoFiles/&amp;mySessID=2&amp;myClick=1" TargetMode="External"/><Relationship Id="rId4" Type="http://schemas.openxmlformats.org/officeDocument/2006/relationships/hyperlink" Target="http://www.nihtraining.com/cc/ippcr/archive07f/menu.html?../current/videoFiles/ippcr101607.ram&amp;mySessID=2&amp;myClick=1"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casi.org.nz/statements/decbiomedicine.html" TargetMode="External"/><Relationship Id="rId3" Type="http://schemas.openxmlformats.org/officeDocument/2006/relationships/hyperlink" Target="http://www.nihtraining.com/ohsrsite/guidelines/helsinki.html" TargetMode="External"/><Relationship Id="rId7" Type="http://schemas.openxmlformats.org/officeDocument/2006/relationships/hyperlink" Target="http://www.ich.org/" TargetMode="External"/><Relationship Id="rId12" Type="http://schemas.openxmlformats.org/officeDocument/2006/relationships/hyperlink" Target="http://www.nhmrc.gov.au/publications/synopses/e35syn.htm" TargetMode="External"/><Relationship Id="rId2" Type="http://schemas.openxmlformats.org/officeDocument/2006/relationships/hyperlink" Target="http://www.nihtraining.com/ohsrsite/guidelines/nuremberg.html" TargetMode="External"/><Relationship Id="rId1" Type="http://schemas.openxmlformats.org/officeDocument/2006/relationships/slideLayout" Target="../slideLayouts/slideLayout2.xml"/><Relationship Id="rId6" Type="http://schemas.openxmlformats.org/officeDocument/2006/relationships/hyperlink" Target="http://www1.umn.edu/humanrts/instree/clinicalpractice.html" TargetMode="External"/><Relationship Id="rId11" Type="http://schemas.openxmlformats.org/officeDocument/2006/relationships/hyperlink" Target="http://www.pre.ethics.gc.ca/english/policystatement/introduction.cfm" TargetMode="External"/><Relationship Id="rId5" Type="http://schemas.openxmlformats.org/officeDocument/2006/relationships/hyperlink" Target="http://www.nihtraining.com/ohsrsite/guidelines/45cfr46.html" TargetMode="External"/><Relationship Id="rId10" Type="http://schemas.openxmlformats.org/officeDocument/2006/relationships/hyperlink" Target="http://www.mrc.ac.uk/pdf-good_research_practice.pdf" TargetMode="External"/><Relationship Id="rId4" Type="http://schemas.openxmlformats.org/officeDocument/2006/relationships/hyperlink" Target="http://www.nihtraining.com/ohsrsite/guidelines/belmont.html" TargetMode="External"/><Relationship Id="rId9" Type="http://schemas.openxmlformats.org/officeDocument/2006/relationships/hyperlink" Target="http://www1.umn.edu/humanrts/instree/euroethic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citiprogram.org/members/mainmenu.asp?strKeyID=24C5111F-9E6F-4E81-9E1C-6C9B435BA4E7-7487284" TargetMode="External"/><Relationship Id="rId2" Type="http://schemas.openxmlformats.org/officeDocument/2006/relationships/hyperlink" Target="https://www.citiprogram.org/members/announcements.asp?strKeyID=24C5111F-9E6F-4E81-9E1C-6C9B435BA4E7-7487284" TargetMode="External"/><Relationship Id="rId1" Type="http://schemas.openxmlformats.org/officeDocument/2006/relationships/slideLayout" Target="../slideLayouts/slideLayout2.xml"/><Relationship Id="rId5" Type="http://schemas.openxmlformats.org/officeDocument/2006/relationships/hyperlink" Target="https://www.citiprogram.org/logoff.asp?strKeyID=24C5111F-9E6F-4E81-9E1C-6C9B435BA4E7-7487284&amp;action=LogOff&amp;language=english&amp;co=1" TargetMode="External"/><Relationship Id="rId4" Type="http://schemas.openxmlformats.org/officeDocument/2006/relationships/hyperlink" Target="https://www.citiprogram.org/members/selectlanguage.asp?strKeyID=24C5111F-9E6F-4E81-9E1C-6C9B435BA4E7-7487284"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Career Development within Clinical </a:t>
            </a:r>
            <a:r>
              <a:rPr lang="en-US" dirty="0" smtClean="0"/>
              <a:t>Research  </a:t>
            </a:r>
            <a:endParaRPr lang="en-US" dirty="0"/>
          </a:p>
        </p:txBody>
      </p:sp>
      <p:sp>
        <p:nvSpPr>
          <p:cNvPr id="3" name="Subtitle 2"/>
          <p:cNvSpPr>
            <a:spLocks noGrp="1"/>
          </p:cNvSpPr>
          <p:nvPr>
            <p:ph type="subTitle" idx="1"/>
          </p:nvPr>
        </p:nvSpPr>
        <p:spPr/>
        <p:txBody>
          <a:bodyPr>
            <a:normAutofit fontScale="85000" lnSpcReduction="20000"/>
          </a:bodyPr>
          <a:lstStyle/>
          <a:p>
            <a:r>
              <a:rPr lang="en-US" dirty="0" err="1" smtClean="0"/>
              <a:t>Oluwagbenga</a:t>
            </a:r>
            <a:r>
              <a:rPr lang="en-US" dirty="0" smtClean="0"/>
              <a:t> </a:t>
            </a:r>
            <a:r>
              <a:rPr lang="en-US" dirty="0" err="1" smtClean="0"/>
              <a:t>Ogunfowokan</a:t>
            </a:r>
            <a:endParaRPr lang="en-US" dirty="0" smtClean="0"/>
          </a:p>
          <a:p>
            <a:r>
              <a:rPr lang="en-US" dirty="0" smtClean="0"/>
              <a:t>WHO/TDR R &amp; D Fellow</a:t>
            </a:r>
          </a:p>
          <a:p>
            <a:r>
              <a:rPr lang="en-US" dirty="0" smtClean="0"/>
              <a:t>Consultant Family Physician</a:t>
            </a:r>
          </a:p>
          <a:p>
            <a:r>
              <a:rPr lang="en-US" dirty="0" smtClean="0"/>
              <a:t>National Hospital Abuja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Mission</a:t>
            </a:r>
          </a:p>
          <a:p>
            <a:r>
              <a:rPr lang="en-US" dirty="0" smtClean="0"/>
              <a:t>To conduct research into diseases of public health importance in Nigeria and develop structures for the dissemination of research findings while providing the enabling environment and facilities for health research and training in cooperation with the federal and state ministries of health and in collaboration with universities, allied institutions and organized private sector nationally and internationally</a:t>
            </a:r>
          </a:p>
          <a:p>
            <a:endParaRPr lang="en-US" dirty="0"/>
          </a:p>
        </p:txBody>
      </p:sp>
      <p:sp>
        <p:nvSpPr>
          <p:cNvPr id="4" name="Date Placeholder 3"/>
          <p:cNvSpPr>
            <a:spLocks noGrp="1"/>
          </p:cNvSpPr>
          <p:nvPr>
            <p:ph type="dt" sz="half" idx="10"/>
          </p:nvPr>
        </p:nvSpPr>
        <p:spPr/>
        <p:txBody>
          <a:bodyPr/>
          <a:lstStyle/>
          <a:p>
            <a:fld id="{36CD5393-DDE6-4044-B5BB-930781E2E068}"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The institution has 9 research groups </a:t>
            </a:r>
            <a:r>
              <a:rPr lang="en-US" dirty="0" err="1" smtClean="0"/>
              <a:t>viz</a:t>
            </a:r>
            <a:r>
              <a:rPr lang="en-US" dirty="0" smtClean="0"/>
              <a:t>:-</a:t>
            </a:r>
          </a:p>
          <a:p>
            <a:r>
              <a:rPr lang="en-US" dirty="0" smtClean="0"/>
              <a:t>Clinical Trials</a:t>
            </a:r>
          </a:p>
          <a:p>
            <a:r>
              <a:rPr lang="en-US" dirty="0" smtClean="0"/>
              <a:t>Emergency preparedness and response</a:t>
            </a:r>
          </a:p>
          <a:p>
            <a:r>
              <a:rPr lang="en-US" dirty="0" smtClean="0"/>
              <a:t>Health System and Policy</a:t>
            </a:r>
          </a:p>
          <a:p>
            <a:r>
              <a:rPr lang="en-US" dirty="0" smtClean="0"/>
              <a:t>HIV/AIDS and TB</a:t>
            </a:r>
          </a:p>
          <a:p>
            <a:r>
              <a:rPr lang="en-US" dirty="0" smtClean="0"/>
              <a:t>Immunology and Vaccinology</a:t>
            </a:r>
          </a:p>
          <a:p>
            <a:r>
              <a:rPr lang="en-US" dirty="0" smtClean="0"/>
              <a:t>Malaria Research group</a:t>
            </a:r>
          </a:p>
          <a:p>
            <a:r>
              <a:rPr lang="en-US" dirty="0" smtClean="0"/>
              <a:t>Maternal, Reproductive and Child Health</a:t>
            </a:r>
          </a:p>
          <a:p>
            <a:r>
              <a:rPr lang="en-US" dirty="0" smtClean="0"/>
              <a:t>Neglected Tropical Diseases</a:t>
            </a:r>
          </a:p>
          <a:p>
            <a:r>
              <a:rPr lang="en-US" dirty="0" smtClean="0"/>
              <a:t>Non-communicable diseases</a:t>
            </a:r>
            <a:endParaRPr lang="en-US" dirty="0"/>
          </a:p>
        </p:txBody>
      </p:sp>
      <p:sp>
        <p:nvSpPr>
          <p:cNvPr id="4" name="Date Placeholder 3"/>
          <p:cNvSpPr>
            <a:spLocks noGrp="1"/>
          </p:cNvSpPr>
          <p:nvPr>
            <p:ph type="dt" sz="half" idx="10"/>
          </p:nvPr>
        </p:nvSpPr>
        <p:spPr/>
        <p:txBody>
          <a:bodyPr/>
          <a:lstStyle/>
          <a:p>
            <a:fld id="{B444CCCA-54EC-439C-BDA5-307E7455E601}"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NIMR</a:t>
            </a:r>
            <a:endParaRPr lang="en-US" dirty="0"/>
          </a:p>
        </p:txBody>
      </p:sp>
      <p:sp>
        <p:nvSpPr>
          <p:cNvPr id="3" name="Content Placeholder 2"/>
          <p:cNvSpPr>
            <a:spLocks noGrp="1"/>
          </p:cNvSpPr>
          <p:nvPr>
            <p:ph idx="1"/>
          </p:nvPr>
        </p:nvSpPr>
        <p:spPr/>
        <p:txBody>
          <a:bodyPr/>
          <a:lstStyle/>
          <a:p>
            <a:r>
              <a:rPr lang="en-US" dirty="0" smtClean="0"/>
              <a:t>NIMR 4</a:t>
            </a:r>
            <a:r>
              <a:rPr lang="en-US" baseline="30000" dirty="0" smtClean="0"/>
              <a:t>th</a:t>
            </a:r>
            <a:r>
              <a:rPr lang="en-US" dirty="0" smtClean="0"/>
              <a:t> annual scientific conference comes up from November 12 – 15, 2013. The theme is “impact of climate change on health: identifying the research gaps”</a:t>
            </a:r>
            <a:endParaRPr lang="en-US" dirty="0"/>
          </a:p>
        </p:txBody>
      </p:sp>
      <p:sp>
        <p:nvSpPr>
          <p:cNvPr id="4" name="Date Placeholder 3"/>
          <p:cNvSpPr>
            <a:spLocks noGrp="1"/>
          </p:cNvSpPr>
          <p:nvPr>
            <p:ph type="dt" sz="half" idx="10"/>
          </p:nvPr>
        </p:nvSpPr>
        <p:spPr/>
        <p:txBody>
          <a:bodyPr/>
          <a:lstStyle/>
          <a:p>
            <a:fld id="{AB739C11-56B2-4322-8E10-F7A64DA50C1B}"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743200"/>
          </a:xfrm>
        </p:spPr>
        <p:txBody>
          <a:bodyPr>
            <a:normAutofit/>
          </a:bodyPr>
          <a:lstStyle/>
          <a:p>
            <a:r>
              <a:rPr lang="en-US" sz="2400" dirty="0" smtClean="0"/>
              <a:t>National Institute for Pharmaceutical Research and Development</a:t>
            </a:r>
            <a:endParaRPr lang="en-US" sz="2400" dirty="0"/>
          </a:p>
        </p:txBody>
      </p:sp>
      <p:pic>
        <p:nvPicPr>
          <p:cNvPr id="60418" name="Picture 2" descr="C:\Users\Public\Pictures\Sample Pictures\images.jpg"/>
          <p:cNvPicPr>
            <a:picLocks noGrp="1" noChangeAspect="1" noChangeArrowheads="1"/>
          </p:cNvPicPr>
          <p:nvPr>
            <p:ph idx="1"/>
          </p:nvPr>
        </p:nvPicPr>
        <p:blipFill>
          <a:blip r:embed="rId2" cstate="print"/>
          <a:srcRect/>
          <a:stretch>
            <a:fillRect/>
          </a:stretch>
        </p:blipFill>
        <p:spPr bwMode="auto">
          <a:xfrm>
            <a:off x="228600" y="1981200"/>
            <a:ext cx="8915399" cy="4495799"/>
          </a:xfrm>
          <a:prstGeom prst="rect">
            <a:avLst/>
          </a:prstGeom>
          <a:noFill/>
        </p:spPr>
      </p:pic>
      <p:sp>
        <p:nvSpPr>
          <p:cNvPr id="5" name="Date Placeholder 4"/>
          <p:cNvSpPr>
            <a:spLocks noGrp="1"/>
          </p:cNvSpPr>
          <p:nvPr>
            <p:ph type="dt" sz="half" idx="10"/>
          </p:nvPr>
        </p:nvSpPr>
        <p:spPr/>
        <p:txBody>
          <a:bodyPr/>
          <a:lstStyle/>
          <a:p>
            <a:fld id="{B1BFA2BD-A8FE-4AF7-B630-E0FFC1B180E7}"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Institute for Pharmaceutical Research and Development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VISION</a:t>
            </a:r>
          </a:p>
          <a:p>
            <a:r>
              <a:rPr lang="en-US" dirty="0" smtClean="0"/>
              <a:t>To build center of excellence for R&amp;D of </a:t>
            </a:r>
            <a:r>
              <a:rPr lang="en-US" dirty="0" err="1" smtClean="0"/>
              <a:t>phytomedicines</a:t>
            </a:r>
            <a:r>
              <a:rPr lang="en-US" dirty="0" smtClean="0"/>
              <a:t>, pharmaceuticals and biological products for the service of mankind.</a:t>
            </a:r>
          </a:p>
          <a:p>
            <a:pPr>
              <a:buNone/>
            </a:pPr>
            <a:r>
              <a:rPr lang="en-US" dirty="0" smtClean="0"/>
              <a:t>      MISSION</a:t>
            </a:r>
          </a:p>
          <a:p>
            <a:r>
              <a:rPr lang="en-US" dirty="0" smtClean="0"/>
              <a:t>To apply appropriate modern science and technology resources to stimulate local raw material production through effective collaboration with the industry and other experts within and outside Nigeria; develop herbal medicines to pilot stage for local entrepreneurs/ manufacturers; develop quality standards for herbal and orthodox drugs for the purpose of control and regulation; provide quality assurance service on all drugs used for healthcare delivery in Nigeria; provide safety data and essential information on herbal and other drugs that are used in Nigeria, and make Nigeria self – sufficient in the production of its essential drugs in such a way that would guarantee the overall health of Nigerians.</a:t>
            </a:r>
          </a:p>
          <a:p>
            <a:endParaRPr lang="en-US" dirty="0"/>
          </a:p>
        </p:txBody>
      </p:sp>
      <p:sp>
        <p:nvSpPr>
          <p:cNvPr id="4" name="Date Placeholder 3"/>
          <p:cNvSpPr>
            <a:spLocks noGrp="1"/>
          </p:cNvSpPr>
          <p:nvPr>
            <p:ph type="dt" sz="half" idx="10"/>
          </p:nvPr>
        </p:nvSpPr>
        <p:spPr/>
        <p:txBody>
          <a:bodyPr/>
          <a:lstStyle/>
          <a:p>
            <a:fld id="{5DE3E0B7-D533-498A-BBC2-D79674BF4CCD}"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NIPRD Collaborations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The institute has established research and development partnerships with several international and local bodies to further the cause of its mandate. The following collaborations are worthy of note:</a:t>
            </a:r>
          </a:p>
          <a:p>
            <a:r>
              <a:rPr lang="en-US" dirty="0" smtClean="0"/>
              <a:t> </a:t>
            </a:r>
          </a:p>
          <a:p>
            <a:r>
              <a:rPr lang="en-US" dirty="0" smtClean="0"/>
              <a:t>National Institutes of Health (NIH), Washington, U.S.A. has collaborations with NIPRD in the area of training, laboratory infrastructure development, Information and Communication Technology (ICT) and recruitment of Ph.D. Research Fellows in National Product Chemistry</a:t>
            </a:r>
          </a:p>
          <a:p>
            <a:r>
              <a:rPr lang="en-US" dirty="0" smtClean="0"/>
              <a:t>Howard University, Washington, U.S.A. collaborates in the area of capacity building through workshops and training of Pharmacist on monitoring of </a:t>
            </a:r>
            <a:r>
              <a:rPr lang="en-US" dirty="0" err="1" smtClean="0"/>
              <a:t>antiretrovirals</a:t>
            </a:r>
            <a:r>
              <a:rPr lang="en-US" dirty="0" smtClean="0"/>
              <a:t> (ARVs) use.</a:t>
            </a:r>
          </a:p>
          <a:p>
            <a:endParaRPr lang="en-US" dirty="0"/>
          </a:p>
        </p:txBody>
      </p:sp>
      <p:sp>
        <p:nvSpPr>
          <p:cNvPr id="4" name="Date Placeholder 3"/>
          <p:cNvSpPr>
            <a:spLocks noGrp="1"/>
          </p:cNvSpPr>
          <p:nvPr>
            <p:ph type="dt" sz="half" idx="10"/>
          </p:nvPr>
        </p:nvSpPr>
        <p:spPr/>
        <p:txBody>
          <a:bodyPr/>
          <a:lstStyle/>
          <a:p>
            <a:fld id="{241DB76B-F981-4CC8-AD8E-3015E2911707}"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NIPRD collaborations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Xechem</a:t>
            </a:r>
            <a:r>
              <a:rPr lang="en-US" dirty="0" smtClean="0"/>
              <a:t> Pharmaceutical Co. Ltd collaborates on Pilot scale extraction of herbals.</a:t>
            </a:r>
          </a:p>
          <a:p>
            <a:r>
              <a:rPr lang="en-US" dirty="0" smtClean="0"/>
              <a:t>Nigerian Universities collaborate with NIPRD in the area of undergraduate and postgraduate training and research partnerships.</a:t>
            </a:r>
          </a:p>
          <a:p>
            <a:r>
              <a:rPr lang="en-US" dirty="0" smtClean="0"/>
              <a:t>Pharmaceutical Manufacturers Group of the Manufacturers Association of Nigeria (PMG-MAN) collaborates towards making NIPRD’s research activities industry-demand driven and private sector-funded.</a:t>
            </a:r>
          </a:p>
          <a:p>
            <a:r>
              <a:rPr lang="en-US" dirty="0" smtClean="0"/>
              <a:t>Traditional Medicine Practitioners collaborates in the area of standardization of remedies and practices.</a:t>
            </a:r>
          </a:p>
          <a:p>
            <a:endParaRPr lang="en-US" dirty="0"/>
          </a:p>
        </p:txBody>
      </p:sp>
      <p:sp>
        <p:nvSpPr>
          <p:cNvPr id="4" name="Date Placeholder 3"/>
          <p:cNvSpPr>
            <a:spLocks noGrp="1"/>
          </p:cNvSpPr>
          <p:nvPr>
            <p:ph type="dt" sz="half" idx="10"/>
          </p:nvPr>
        </p:nvSpPr>
        <p:spPr/>
        <p:txBody>
          <a:bodyPr/>
          <a:lstStyle/>
          <a:p>
            <a:fld id="{D1154118-5363-44AB-8C58-AD5B785D8729}"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NIPRD area of interest</a:t>
            </a:r>
            <a:endParaRPr lang="en-US" dirty="0"/>
          </a:p>
        </p:txBody>
      </p:sp>
      <p:sp>
        <p:nvSpPr>
          <p:cNvPr id="3" name="Content Placeholder 2"/>
          <p:cNvSpPr>
            <a:spLocks noGrp="1"/>
          </p:cNvSpPr>
          <p:nvPr>
            <p:ph idx="1"/>
          </p:nvPr>
        </p:nvSpPr>
        <p:spPr/>
        <p:txBody>
          <a:bodyPr>
            <a:normAutofit lnSpcReduction="10000"/>
          </a:bodyPr>
          <a:lstStyle/>
          <a:p>
            <a:r>
              <a:rPr lang="en-US" dirty="0" smtClean="0"/>
              <a:t>Medicinal Plant Research and Traditional</a:t>
            </a:r>
            <a:br>
              <a:rPr lang="en-US" dirty="0" smtClean="0"/>
            </a:br>
            <a:r>
              <a:rPr lang="en-US" dirty="0" smtClean="0"/>
              <a:t>Medicine (MPR &amp; TM)</a:t>
            </a:r>
          </a:p>
          <a:p>
            <a:r>
              <a:rPr lang="en-US" dirty="0" smtClean="0"/>
              <a:t>Pharmacology and Toxicology (P &amp; T)</a:t>
            </a:r>
          </a:p>
          <a:p>
            <a:r>
              <a:rPr lang="en-US" dirty="0" smtClean="0"/>
              <a:t>Medicinal Chemistry and Quality</a:t>
            </a:r>
            <a:br>
              <a:rPr lang="en-US" dirty="0" smtClean="0"/>
            </a:br>
            <a:r>
              <a:rPr lang="en-US" dirty="0" smtClean="0"/>
              <a:t>Control (MC &amp; QC)</a:t>
            </a:r>
          </a:p>
          <a:p>
            <a:r>
              <a:rPr lang="en-US" dirty="0" smtClean="0"/>
              <a:t>Microbiology, Human Virology and Biotechnology (MHV &amp; BT)</a:t>
            </a:r>
          </a:p>
          <a:p>
            <a:r>
              <a:rPr lang="en-US" dirty="0" smtClean="0"/>
              <a:t>Pharmaceutical Technology &amp; Raw Materials</a:t>
            </a:r>
            <a:br>
              <a:rPr lang="en-US" dirty="0" smtClean="0"/>
            </a:br>
            <a:r>
              <a:rPr lang="en-US" dirty="0" smtClean="0"/>
              <a:t>Development (PT &amp; RMD)</a:t>
            </a:r>
          </a:p>
          <a:p>
            <a:endParaRPr lang="en-US" dirty="0"/>
          </a:p>
        </p:txBody>
      </p:sp>
      <p:sp>
        <p:nvSpPr>
          <p:cNvPr id="4" name="Date Placeholder 3"/>
          <p:cNvSpPr>
            <a:spLocks noGrp="1"/>
          </p:cNvSpPr>
          <p:nvPr>
            <p:ph type="dt" sz="half" idx="10"/>
          </p:nvPr>
        </p:nvSpPr>
        <p:spPr/>
        <p:txBody>
          <a:bodyPr/>
          <a:lstStyle/>
          <a:p>
            <a:fld id="{C2A3B364-D071-4A98-9FED-584FC6493ABA}"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Human Virology Nigeria</a:t>
            </a:r>
            <a:endParaRPr lang="en-US" dirty="0"/>
          </a:p>
        </p:txBody>
      </p:sp>
      <p:pic>
        <p:nvPicPr>
          <p:cNvPr id="61442" name="Picture 2" descr="C:\Users\Public\Pictures\Sample Pictures\IHVN.png"/>
          <p:cNvPicPr>
            <a:picLocks noGrp="1" noChangeAspect="1" noChangeArrowheads="1"/>
          </p:cNvPicPr>
          <p:nvPr>
            <p:ph idx="1"/>
          </p:nvPr>
        </p:nvPicPr>
        <p:blipFill>
          <a:blip r:embed="rId2" cstate="print"/>
          <a:srcRect/>
          <a:stretch>
            <a:fillRect/>
          </a:stretch>
        </p:blipFill>
        <p:spPr bwMode="auto">
          <a:xfrm>
            <a:off x="0" y="1295399"/>
            <a:ext cx="8763000" cy="5562601"/>
          </a:xfrm>
          <a:prstGeom prst="rect">
            <a:avLst/>
          </a:prstGeom>
          <a:noFill/>
        </p:spPr>
      </p:pic>
      <p:sp>
        <p:nvSpPr>
          <p:cNvPr id="5" name="Date Placeholder 4"/>
          <p:cNvSpPr>
            <a:spLocks noGrp="1"/>
          </p:cNvSpPr>
          <p:nvPr>
            <p:ph type="dt" sz="half" idx="10"/>
          </p:nvPr>
        </p:nvSpPr>
        <p:spPr/>
        <p:txBody>
          <a:bodyPr/>
          <a:lstStyle/>
          <a:p>
            <a:fld id="{B114A492-041B-46FE-BE7F-5BA52A3EAA26}"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Human Virology Nigeria</a:t>
            </a:r>
            <a:endParaRPr lang="en-US" dirty="0"/>
          </a:p>
        </p:txBody>
      </p:sp>
      <p:sp>
        <p:nvSpPr>
          <p:cNvPr id="3" name="Content Placeholder 2"/>
          <p:cNvSpPr>
            <a:spLocks noGrp="1"/>
          </p:cNvSpPr>
          <p:nvPr>
            <p:ph idx="1"/>
          </p:nvPr>
        </p:nvSpPr>
        <p:spPr/>
        <p:txBody>
          <a:bodyPr/>
          <a:lstStyle/>
          <a:p>
            <a:pPr>
              <a:buNone/>
            </a:pPr>
            <a:r>
              <a:rPr lang="en-US" b="1" i="1" dirty="0" smtClean="0"/>
              <a:t>      Vision</a:t>
            </a:r>
          </a:p>
          <a:p>
            <a:r>
              <a:rPr lang="en-US" b="1" i="1" dirty="0" smtClean="0"/>
              <a:t>"</a:t>
            </a:r>
            <a:r>
              <a:rPr lang="en-US" dirty="0" smtClean="0"/>
              <a:t>Excellence in care and treatment, training and research; Respect for the dignity of the person; Hope for the people of Nigeria and beyond</a:t>
            </a:r>
            <a:r>
              <a:rPr lang="en-US" i="1" dirty="0" smtClean="0"/>
              <a:t>"</a:t>
            </a:r>
            <a:endParaRPr lang="en-US" dirty="0"/>
          </a:p>
        </p:txBody>
      </p:sp>
      <p:sp>
        <p:nvSpPr>
          <p:cNvPr id="4" name="Date Placeholder 3"/>
          <p:cNvSpPr>
            <a:spLocks noGrp="1"/>
          </p:cNvSpPr>
          <p:nvPr>
            <p:ph type="dt" sz="half" idx="10"/>
          </p:nvPr>
        </p:nvSpPr>
        <p:spPr/>
        <p:txBody>
          <a:bodyPr/>
          <a:lstStyle/>
          <a:p>
            <a:fld id="{EC8A7EEF-0B03-4834-B41D-73209F8D7BA3}"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E63B8A77-C9B7-4565-87EF-89C9E39CA5CF}" type="datetime2">
              <a:rPr lang="en-US" smtClean="0"/>
              <a:pPr/>
              <a:t>Tuesday, November 05, 2013</a:t>
            </a:fld>
            <a:endParaRPr lang="en-US"/>
          </a:p>
        </p:txBody>
      </p:sp>
      <p:sp>
        <p:nvSpPr>
          <p:cNvPr id="5" name="Footer Placeholder 4"/>
          <p:cNvSpPr>
            <a:spLocks noGrp="1"/>
          </p:cNvSpPr>
          <p:nvPr>
            <p:ph type="ftr" sz="quarter" idx="11"/>
          </p:nvPr>
        </p:nvSpPr>
        <p:spPr/>
        <p:txBody>
          <a:bodyPr/>
          <a:lstStyle/>
          <a:p>
            <a:r>
              <a:rPr lang="en-US" smtClean="0"/>
              <a:t>Oluwagbenga Ogunfowokan</a:t>
            </a:r>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2</a:t>
            </a:fld>
            <a:endParaRPr lang="en-US"/>
          </a:p>
        </p:txBody>
      </p:sp>
      <p:pic>
        <p:nvPicPr>
          <p:cNvPr id="1026" name="Picture 2" descr="C:\Users\user\Desktop\pictures\Samsung Camera\2012-05-07\SAM_0287.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IHVN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3800" dirty="0" smtClean="0"/>
              <a:t>Goals of IHVN among others include</a:t>
            </a:r>
          </a:p>
          <a:p>
            <a:pPr>
              <a:buNone/>
            </a:pPr>
            <a:r>
              <a:rPr lang="en-US" sz="3800" dirty="0" smtClean="0"/>
              <a:t>      </a:t>
            </a:r>
          </a:p>
          <a:p>
            <a:pPr>
              <a:buNone/>
            </a:pPr>
            <a:r>
              <a:rPr lang="en-US" sz="3800" dirty="0" smtClean="0"/>
              <a:t>        To establish integrated Research Program to engage highest standard for program implementation and faculty development by developing collaborative structure to nurture University affiliates in their capacity to conduct high quality research with the highest ethical standards</a:t>
            </a:r>
            <a:br>
              <a:rPr lang="en-US" sz="3800" dirty="0" smtClean="0"/>
            </a:br>
            <a:r>
              <a:rPr lang="en-US" sz="3800" dirty="0" smtClean="0"/>
              <a:t/>
            </a:r>
            <a:br>
              <a:rPr lang="en-US" sz="3800" dirty="0" smtClean="0"/>
            </a:br>
            <a:endParaRPr lang="en-US" sz="3800" dirty="0" smtClean="0"/>
          </a:p>
          <a:p>
            <a:r>
              <a:rPr lang="en-US" sz="3800" dirty="0" smtClean="0"/>
              <a:t>To employ highest standards for data management and supportive data analysis</a:t>
            </a:r>
            <a:br>
              <a:rPr lang="en-US" sz="3800" dirty="0" smtClean="0"/>
            </a:br>
            <a:r>
              <a:rPr lang="en-US" sz="3800" dirty="0" smtClean="0"/>
              <a:t/>
            </a:r>
            <a:br>
              <a:rPr lang="en-US" sz="3800" dirty="0" smtClean="0"/>
            </a:br>
            <a:endParaRPr lang="en-US" sz="3800" dirty="0" smtClean="0"/>
          </a:p>
          <a:p>
            <a:endParaRPr lang="en-US" dirty="0"/>
          </a:p>
        </p:txBody>
      </p:sp>
      <p:sp>
        <p:nvSpPr>
          <p:cNvPr id="4" name="Date Placeholder 3"/>
          <p:cNvSpPr>
            <a:spLocks noGrp="1"/>
          </p:cNvSpPr>
          <p:nvPr>
            <p:ph type="dt" sz="half" idx="10"/>
          </p:nvPr>
        </p:nvSpPr>
        <p:spPr/>
        <p:txBody>
          <a:bodyPr/>
          <a:lstStyle/>
          <a:p>
            <a:fld id="{7501C0B1-0755-4B4F-9862-F07A45FA6BCD}"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IHVN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establish lasting impact based on fundamental change through the development of linkages with government, academia and key leadership to have IHVN be a leader in changing Nigeria's capacity for high quality clinical care related to HIV/AIDS, cancer, tuberculosis, malaria and other diseases</a:t>
            </a:r>
            <a:br>
              <a:rPr lang="en-US" dirty="0" smtClean="0"/>
            </a:br>
            <a:r>
              <a:rPr lang="en-US" dirty="0" smtClean="0"/>
              <a:t/>
            </a:r>
            <a:br>
              <a:rPr lang="en-US" dirty="0" smtClean="0"/>
            </a:br>
            <a:endParaRPr lang="en-US" dirty="0" smtClean="0"/>
          </a:p>
          <a:p>
            <a:r>
              <a:rPr lang="en-US" dirty="0" smtClean="0"/>
              <a:t>To work with academia to institute certification and specialty programs that train the next generation of health care providers in treatment and care and research related to HIV/AIDS, cancer, tuberculosis, malaria and other diseases</a:t>
            </a:r>
          </a:p>
          <a:p>
            <a:endParaRPr lang="en-US" dirty="0"/>
          </a:p>
        </p:txBody>
      </p:sp>
      <p:sp>
        <p:nvSpPr>
          <p:cNvPr id="4" name="Date Placeholder 3"/>
          <p:cNvSpPr>
            <a:spLocks noGrp="1"/>
          </p:cNvSpPr>
          <p:nvPr>
            <p:ph type="dt" sz="half" idx="10"/>
          </p:nvPr>
        </p:nvSpPr>
        <p:spPr/>
        <p:txBody>
          <a:bodyPr/>
          <a:lstStyle/>
          <a:p>
            <a:fld id="{47CD0178-AD3D-4D2B-BCD8-B90D4CF0AD50}"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IHVN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As of July 2013, 24,109 health care workers have been trained under the ACTION Plus-Up grant while 28 people were trained through the Capacity Development for Research into HIV-Associated Malignancies in Nigeria (CADRE) grant and 48 have been trained through the TRUST Study. </a:t>
            </a:r>
          </a:p>
          <a:p>
            <a:endParaRPr lang="en-US" dirty="0" smtClean="0"/>
          </a:p>
          <a:p>
            <a:r>
              <a:rPr lang="en-US" dirty="0" smtClean="0"/>
              <a:t>Also, through the FOGARTY AIDS International Training and Research Program (AITRP), 95 professionals have been trained in multi-disciplinary biomedical, behavioral and social science research capacity for the prevention, care and treatment of HIV/AIDS and HIV-related conditions for those adults and children. 156 health care professional have been trained through the SHARING grant, 92 through the SHARING grant and eleven from the </a:t>
            </a:r>
            <a:r>
              <a:rPr lang="en-US" dirty="0" err="1" smtClean="0"/>
              <a:t>IeDEA</a:t>
            </a:r>
            <a:r>
              <a:rPr lang="en-US" dirty="0" smtClean="0"/>
              <a:t> project. 630 health care workers have also been trained on malaria case management.</a:t>
            </a:r>
            <a:endParaRPr lang="en-US" dirty="0"/>
          </a:p>
        </p:txBody>
      </p:sp>
      <p:sp>
        <p:nvSpPr>
          <p:cNvPr id="4" name="Date Placeholder 3"/>
          <p:cNvSpPr>
            <a:spLocks noGrp="1"/>
          </p:cNvSpPr>
          <p:nvPr>
            <p:ph type="dt" sz="half" idx="10"/>
          </p:nvPr>
        </p:nvSpPr>
        <p:spPr/>
        <p:txBody>
          <a:bodyPr/>
          <a:lstStyle/>
          <a:p>
            <a:fld id="{8C6D1245-6BC5-49C5-B5A4-8BBFB3853AC5}"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Fogarty AITRP Training</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Institute of Human Virology Renews Fogarty AIDS International Training and Research Program (AITRP) Grant </a:t>
            </a:r>
          </a:p>
          <a:p>
            <a:r>
              <a:rPr lang="en-US" dirty="0" smtClean="0"/>
              <a:t>University of Maryland Institute of Human Virology, a recipient of a National Institutes of Health AIDS International Training and Research Program (AITRP) grant has recently renewed this grant for another 5 years beginning June 2010. The primary goal of the AITRP program is to build multi-disciplinary biomedical, behavioral and social science research capacity for the prevention, care and treatment of HIV/AIDS and HIV-related conditions for those adults and children affected by HIV/AIDS in the collaborating country. AITRP makes provisions for training in the United States, South America, The Caribbean, Mali and Nigeria.</a:t>
            </a:r>
          </a:p>
          <a:p>
            <a:r>
              <a:rPr lang="en-US" dirty="0" smtClean="0"/>
              <a:t>Since its inception, the UM-IHV AITRP has provided advanced Masters level and doctoral degree training to Nigerians among other accomplishments.</a:t>
            </a:r>
          </a:p>
          <a:p>
            <a:endParaRPr lang="en-US" dirty="0"/>
          </a:p>
        </p:txBody>
      </p:sp>
      <p:sp>
        <p:nvSpPr>
          <p:cNvPr id="4" name="Date Placeholder 3"/>
          <p:cNvSpPr>
            <a:spLocks noGrp="1"/>
          </p:cNvSpPr>
          <p:nvPr>
            <p:ph type="dt" sz="half" idx="10"/>
          </p:nvPr>
        </p:nvSpPr>
        <p:spPr/>
        <p:txBody>
          <a:bodyPr/>
          <a:lstStyle/>
          <a:p>
            <a:fld id="{8B100338-8BF2-403F-ACD7-5E0F9F412FF7}"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Specific Aims of the UM-IHV AITRP</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Aim 1</a:t>
            </a:r>
            <a:r>
              <a:rPr lang="en-US" dirty="0" smtClean="0"/>
              <a:t> - Provide long term (Masters Degree, Ph.D. and post-doctoral) training for physicians, dentists, public health officials, laboratory-based medical researchers, medical technicians and nurses to respond to the needs of the countries served.</a:t>
            </a:r>
          </a:p>
          <a:p>
            <a:r>
              <a:rPr lang="en-US" b="1" dirty="0" smtClean="0"/>
              <a:t>Aim 2</a:t>
            </a:r>
            <a:r>
              <a:rPr lang="en-US" dirty="0" smtClean="0"/>
              <a:t> - Undertake intensive short term training of Key In-Country Investigators and support staff to facilitate capacity to undertake HIV/AIDS research activities.</a:t>
            </a:r>
          </a:p>
          <a:p>
            <a:r>
              <a:rPr lang="en-US" b="1" dirty="0" smtClean="0"/>
              <a:t>Aim 3</a:t>
            </a:r>
            <a:r>
              <a:rPr lang="en-US" dirty="0" smtClean="0"/>
              <a:t> - Transiting trainees into productive research, policy and leadership positions by linking trainee selection to country priorities and also growing research capacity by tailoring trainings to align with sustainable research opportunities in Nigeria.</a:t>
            </a:r>
          </a:p>
          <a:p>
            <a:endParaRPr lang="en-US" dirty="0"/>
          </a:p>
        </p:txBody>
      </p:sp>
      <p:sp>
        <p:nvSpPr>
          <p:cNvPr id="4" name="Date Placeholder 3"/>
          <p:cNvSpPr>
            <a:spLocks noGrp="1"/>
          </p:cNvSpPr>
          <p:nvPr>
            <p:ph type="dt" sz="half" idx="10"/>
          </p:nvPr>
        </p:nvSpPr>
        <p:spPr/>
        <p:txBody>
          <a:bodyPr/>
          <a:lstStyle/>
          <a:p>
            <a:fld id="{D75E3F9E-5A39-49CF-A544-743952CF54B5}"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Long-Term Training in Nigeria (for Nigerian Students)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Long-term training in Nigeria ("South to South") is guided by the pedagogical principles of the host country in collaboration with The Fogarty AIDS International Training Research Program (AITRP) at the University of Maryland Baltimore Institute of Human Virology.</a:t>
            </a:r>
          </a:p>
          <a:p>
            <a:r>
              <a:rPr lang="en-US" dirty="0" smtClean="0"/>
              <a:t>South-to-south training allows students to complete their degrees and coursework in Nigeria under the mentorship of a Nigerian faculty member and attend training in the United States. This opportunity effectively advances research training for a critical mass of trainees in Nigeria by providing the majority of training and virtually all of the research conducted by trainees in their host country environment.</a:t>
            </a:r>
          </a:p>
          <a:p>
            <a:pPr>
              <a:buNone/>
            </a:pPr>
            <a:r>
              <a:rPr lang="en-US" dirty="0" smtClean="0"/>
              <a:t> </a:t>
            </a:r>
          </a:p>
          <a:p>
            <a:endParaRPr lang="en-US" dirty="0"/>
          </a:p>
        </p:txBody>
      </p:sp>
      <p:sp>
        <p:nvSpPr>
          <p:cNvPr id="4" name="Date Placeholder 3"/>
          <p:cNvSpPr>
            <a:spLocks noGrp="1"/>
          </p:cNvSpPr>
          <p:nvPr>
            <p:ph type="dt" sz="half" idx="10"/>
          </p:nvPr>
        </p:nvSpPr>
        <p:spPr/>
        <p:txBody>
          <a:bodyPr/>
          <a:lstStyle/>
          <a:p>
            <a:fld id="{5DC9CE60-A8C6-4299-A65D-353D85AB2794}"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UM-IHV AITRP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Training at the University of Maryland and partner institutions in the United States is conducted strategically to provide enrichment in areas where local capacity is lacking. Sustainable research and training capacity is achieved in-country by providing research training to update and upgrade research capacity for established investigators (faculty: short-term mentor training) and by supporting student candidates matriculating in degree-granting programs at partner institutions ("training dyads").</a:t>
            </a:r>
          </a:p>
          <a:p>
            <a:endParaRPr lang="en-US" dirty="0"/>
          </a:p>
        </p:txBody>
      </p:sp>
      <p:sp>
        <p:nvSpPr>
          <p:cNvPr id="4" name="Date Placeholder 3"/>
          <p:cNvSpPr>
            <a:spLocks noGrp="1"/>
          </p:cNvSpPr>
          <p:nvPr>
            <p:ph type="dt" sz="half" idx="10"/>
          </p:nvPr>
        </p:nvSpPr>
        <p:spPr/>
        <p:txBody>
          <a:bodyPr/>
          <a:lstStyle/>
          <a:p>
            <a:fld id="{6E584F92-1D60-4894-9F65-6E0ED87D4B71}"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Long-Term Training at the University of Maryland, Baltimore, USA (for Nigerian Students)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Long-term training at the University of Maryland, Baltimore (UMB) is based on the research priorities and needs assessment of the country. Students and postdoctoral candidates are selected by the </a:t>
            </a:r>
            <a:r>
              <a:rPr lang="en-US" dirty="0" smtClean="0">
                <a:hlinkClick r:id="rId2"/>
              </a:rPr>
              <a:t>Training Advisory Group (TAG)</a:t>
            </a:r>
            <a:r>
              <a:rPr lang="en-US" dirty="0" smtClean="0"/>
              <a:t>.</a:t>
            </a:r>
          </a:p>
          <a:p>
            <a:r>
              <a:rPr lang="en-US" dirty="0" smtClean="0"/>
              <a:t>Candidates are sponsored to enroll in our Masters, PhD, or postdoctoral mentored research program at UMB. Once Masters or PhD candidates have passed all qualifying examinations, a mentored research experience at UMB or IHVN is available for collecting data for capstone, dissertation, or postdoctoral research.</a:t>
            </a:r>
          </a:p>
          <a:p>
            <a:endParaRPr lang="en-US" dirty="0"/>
          </a:p>
        </p:txBody>
      </p:sp>
      <p:sp>
        <p:nvSpPr>
          <p:cNvPr id="4" name="Date Placeholder 3"/>
          <p:cNvSpPr>
            <a:spLocks noGrp="1"/>
          </p:cNvSpPr>
          <p:nvPr>
            <p:ph type="dt" sz="half" idx="10"/>
          </p:nvPr>
        </p:nvSpPr>
        <p:spPr/>
        <p:txBody>
          <a:bodyPr/>
          <a:lstStyle/>
          <a:p>
            <a:fld id="{19D32E05-55B2-4DCA-AA12-7832650D4443}"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Faculty/Professional Short-Term Mentor Training (for Nigerian Faculty)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Faculty/professional short-term mentor training is available to catalyze research and research training capacity at selected host academic institutions. Faculty and mentors are trained to enhance their ability to mentor university students in Nigeria.</a:t>
            </a:r>
          </a:p>
          <a:p>
            <a:r>
              <a:rPr lang="en-US" dirty="0" smtClean="0"/>
              <a:t>Mentors are selected to attend 6- to 8-week research training in the United States.</a:t>
            </a:r>
          </a:p>
          <a:p>
            <a:r>
              <a:rPr lang="en-US" dirty="0" smtClean="0"/>
              <a:t>Download the </a:t>
            </a:r>
            <a:r>
              <a:rPr lang="en-US" dirty="0" smtClean="0">
                <a:hlinkClick r:id="rId2"/>
              </a:rPr>
              <a:t>Faculty/Professional Application for Mentored Training Experience in Nigeria</a:t>
            </a:r>
            <a:r>
              <a:rPr lang="en-US" dirty="0" smtClean="0"/>
              <a:t> here.</a:t>
            </a:r>
          </a:p>
          <a:p>
            <a:endParaRPr lang="en-US" dirty="0"/>
          </a:p>
        </p:txBody>
      </p:sp>
      <p:sp>
        <p:nvSpPr>
          <p:cNvPr id="4" name="Date Placeholder 3"/>
          <p:cNvSpPr>
            <a:spLocks noGrp="1"/>
          </p:cNvSpPr>
          <p:nvPr>
            <p:ph type="dt" sz="half" idx="10"/>
          </p:nvPr>
        </p:nvSpPr>
        <p:spPr/>
        <p:txBody>
          <a:bodyPr/>
          <a:lstStyle/>
          <a:p>
            <a:fld id="{0A11DB50-CA59-45F5-9B02-FBB74FF72A3B}"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228600" y="3429000"/>
            <a:ext cx="8534400" cy="3200400"/>
          </a:xfrm>
        </p:spPr>
        <p:txBody>
          <a:bodyPr>
            <a:normAutofit/>
          </a:bodyPr>
          <a:lstStyle/>
          <a:p>
            <a:r>
              <a:rPr lang="en-US" sz="1800" b="1" dirty="0" smtClean="0"/>
              <a:t> </a:t>
            </a:r>
            <a:r>
              <a:rPr lang="en-US" sz="1800" dirty="0" smtClean="0"/>
              <a:t>Dr. </a:t>
            </a:r>
            <a:r>
              <a:rPr lang="en-US" sz="1800" dirty="0" err="1" smtClean="0"/>
              <a:t>Jumare</a:t>
            </a:r>
            <a:r>
              <a:rPr lang="en-US" sz="1800" dirty="0" smtClean="0"/>
              <a:t> holds an MBBS degree from </a:t>
            </a:r>
            <a:r>
              <a:rPr lang="en-US" sz="1800" dirty="0" err="1" smtClean="0"/>
              <a:t>Ahmadu</a:t>
            </a:r>
            <a:r>
              <a:rPr lang="en-US" sz="1800" dirty="0" smtClean="0"/>
              <a:t> Bello University (ABU) Zaria, Nigeria. He did a postgraduate training in internal medicine at Imperial College London and obtained a PG Diploma of the University of London in 2003. He is a member of the Royal College of Physicians of Ireland (MRCP). Dr. </a:t>
            </a:r>
            <a:r>
              <a:rPr lang="en-US" sz="1800" dirty="0" err="1" smtClean="0"/>
              <a:t>Jumare</a:t>
            </a:r>
            <a:r>
              <a:rPr lang="en-US" sz="1800" dirty="0" smtClean="0"/>
              <a:t> is currently undertaking an </a:t>
            </a:r>
            <a:r>
              <a:rPr lang="en-US" sz="1800" dirty="0" err="1" smtClean="0"/>
              <a:t>MSc</a:t>
            </a:r>
            <a:r>
              <a:rPr lang="en-US" sz="1800" dirty="0" smtClean="0"/>
              <a:t> degree in Epidemiology and Preventive Medicine at the University of Maryland. He is the trainee Principal Investigator for the 'Mobile Intensified TB/HIV Case Finding (MICF)' research, looking at optimal strategies for improving TB and HIV case finding</a:t>
            </a:r>
            <a:endParaRPr lang="en-US" sz="1800" dirty="0"/>
          </a:p>
        </p:txBody>
      </p:sp>
      <p:pic>
        <p:nvPicPr>
          <p:cNvPr id="1026" name="Picture 2" descr="http://ihvnigeria.org/ihvnweb/webnew/images/staff/jumare.jpg"/>
          <p:cNvPicPr>
            <a:picLocks noGrp="1" noChangeAspect="1" noChangeArrowheads="1"/>
          </p:cNvPicPr>
          <p:nvPr>
            <p:ph type="pic" idx="1"/>
          </p:nvPr>
        </p:nvPicPr>
        <p:blipFill>
          <a:blip r:embed="rId2" cstate="print"/>
          <a:srcRect t="20146" b="20146"/>
          <a:stretch>
            <a:fillRect/>
          </a:stretch>
        </p:blipFill>
        <p:spPr bwMode="auto">
          <a:xfrm>
            <a:off x="457200" y="152400"/>
            <a:ext cx="7315200" cy="3276600"/>
          </a:xfrm>
          <a:prstGeom prst="rect">
            <a:avLst/>
          </a:prstGeom>
          <a:noFill/>
        </p:spPr>
      </p:pic>
      <p:sp>
        <p:nvSpPr>
          <p:cNvPr id="5" name="Date Placeholder 4"/>
          <p:cNvSpPr>
            <a:spLocks noGrp="1"/>
          </p:cNvSpPr>
          <p:nvPr>
            <p:ph type="dt" sz="half" idx="10"/>
          </p:nvPr>
        </p:nvSpPr>
        <p:spPr/>
        <p:txBody>
          <a:bodyPr/>
          <a:lstStyle/>
          <a:p>
            <a:fld id="{B0C3B07F-0294-4AE2-8F26-81F0AD9E657D}"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the end of the presentation, participants should:-</a:t>
            </a:r>
          </a:p>
          <a:p>
            <a:r>
              <a:rPr lang="en-US" dirty="0" smtClean="0"/>
              <a:t> Know what </a:t>
            </a:r>
            <a:r>
              <a:rPr lang="en-US" dirty="0" smtClean="0">
                <a:solidFill>
                  <a:srgbClr val="FF0000"/>
                </a:solidFill>
              </a:rPr>
              <a:t>clinical research </a:t>
            </a:r>
            <a:r>
              <a:rPr lang="en-US" dirty="0" smtClean="0"/>
              <a:t>is</a:t>
            </a:r>
          </a:p>
          <a:p>
            <a:r>
              <a:rPr lang="en-US" dirty="0" smtClean="0"/>
              <a:t> Recognize </a:t>
            </a:r>
            <a:r>
              <a:rPr lang="en-US" dirty="0" smtClean="0">
                <a:solidFill>
                  <a:srgbClr val="FF0000"/>
                </a:solidFill>
              </a:rPr>
              <a:t>different roles in clinical research </a:t>
            </a:r>
            <a:r>
              <a:rPr lang="en-US" dirty="0" smtClean="0"/>
              <a:t>where career can be developed.</a:t>
            </a:r>
          </a:p>
          <a:p>
            <a:r>
              <a:rPr lang="en-US" dirty="0" smtClean="0"/>
              <a:t> Be aware of </a:t>
            </a:r>
            <a:r>
              <a:rPr lang="en-US" dirty="0" smtClean="0">
                <a:solidFill>
                  <a:srgbClr val="FF0000"/>
                </a:solidFill>
              </a:rPr>
              <a:t>institutions</a:t>
            </a:r>
            <a:r>
              <a:rPr lang="en-US" dirty="0" smtClean="0"/>
              <a:t> that offer opportunities for clinical research career development both in Nigeria and abroad.</a:t>
            </a:r>
          </a:p>
          <a:p>
            <a:r>
              <a:rPr lang="en-US" dirty="0" smtClean="0"/>
              <a:t> Be aware of various published </a:t>
            </a:r>
            <a:r>
              <a:rPr lang="en-US" dirty="0" smtClean="0">
                <a:solidFill>
                  <a:srgbClr val="FF0000"/>
                </a:solidFill>
              </a:rPr>
              <a:t>resources</a:t>
            </a:r>
            <a:r>
              <a:rPr lang="en-US" dirty="0" smtClean="0"/>
              <a:t> for clinical research in Nigeria</a:t>
            </a:r>
          </a:p>
          <a:p>
            <a:r>
              <a:rPr lang="en-US" dirty="0" smtClean="0"/>
              <a:t> Have an idea about some </a:t>
            </a:r>
            <a:r>
              <a:rPr lang="en-US" dirty="0" smtClean="0">
                <a:solidFill>
                  <a:srgbClr val="FF0000"/>
                </a:solidFill>
              </a:rPr>
              <a:t>online</a:t>
            </a:r>
            <a:r>
              <a:rPr lang="en-US" dirty="0" smtClean="0"/>
              <a:t> resources for </a:t>
            </a:r>
            <a:r>
              <a:rPr lang="en-US" dirty="0" smtClean="0">
                <a:solidFill>
                  <a:srgbClr val="FF0000"/>
                </a:solidFill>
              </a:rPr>
              <a:t>personal development </a:t>
            </a:r>
            <a:r>
              <a:rPr lang="en-US" dirty="0" smtClean="0"/>
              <a:t>of career in clinical research</a:t>
            </a:r>
            <a:endParaRPr lang="en-US" dirty="0"/>
          </a:p>
        </p:txBody>
      </p:sp>
      <p:sp>
        <p:nvSpPr>
          <p:cNvPr id="4" name="Date Placeholder 3"/>
          <p:cNvSpPr>
            <a:spLocks noGrp="1"/>
          </p:cNvSpPr>
          <p:nvPr>
            <p:ph type="dt" sz="half" idx="10"/>
          </p:nvPr>
        </p:nvSpPr>
        <p:spPr/>
        <p:txBody>
          <a:bodyPr/>
          <a:lstStyle/>
          <a:p>
            <a:fld id="{07CC2004-D251-4232-8B68-7238EB304419}"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5200"/>
            <a:ext cx="5486400" cy="2971800"/>
          </a:xfrm>
        </p:spPr>
        <p:txBody>
          <a:bodyPr/>
          <a:lstStyle/>
          <a:p>
            <a:endParaRPr lang="en-US" dirty="0"/>
          </a:p>
        </p:txBody>
      </p:sp>
      <p:sp>
        <p:nvSpPr>
          <p:cNvPr id="4" name="Text Placeholder 3"/>
          <p:cNvSpPr>
            <a:spLocks noGrp="1"/>
          </p:cNvSpPr>
          <p:nvPr>
            <p:ph type="body" sz="half" idx="2"/>
          </p:nvPr>
        </p:nvSpPr>
        <p:spPr>
          <a:xfrm>
            <a:off x="762000" y="3581400"/>
            <a:ext cx="7772400" cy="2590800"/>
          </a:xfrm>
        </p:spPr>
        <p:txBody>
          <a:bodyPr>
            <a:normAutofit/>
          </a:bodyPr>
          <a:lstStyle/>
          <a:p>
            <a:r>
              <a:rPr lang="en-US" sz="1800" b="1" dirty="0" smtClean="0"/>
              <a:t>Dr. Ahmad </a:t>
            </a:r>
            <a:r>
              <a:rPr lang="en-US" sz="1800" b="1" dirty="0" err="1" smtClean="0"/>
              <a:t>Aliyu</a:t>
            </a:r>
            <a:r>
              <a:rPr lang="en-US" sz="1800" b="1" dirty="0" smtClean="0"/>
              <a:t> </a:t>
            </a:r>
            <a:r>
              <a:rPr lang="en-US" sz="1800" dirty="0" smtClean="0"/>
              <a:t>- holds an MBBS (University of Ilorin, 1997), He is a Fellow, Public Health (National Postgraduate Medical College of Nigeria), He also has a Diploma in Management (ABU, 2000 - 2001), and an MBA (ABU, 2003 - 2005) He is currently studying for a Master's degree in Public Health at the University of Maryland, Baltimore. He is expected to gain his degree in August 2013.</a:t>
            </a:r>
            <a:endParaRPr lang="en-US" sz="1800" dirty="0"/>
          </a:p>
        </p:txBody>
      </p:sp>
      <p:pic>
        <p:nvPicPr>
          <p:cNvPr id="39938" name="Picture 2" descr="http://ihvnigeria.org/ihvnweb/webnew/images/staff/ahmad.jpg"/>
          <p:cNvPicPr>
            <a:picLocks noGrp="1" noChangeAspect="1" noChangeArrowheads="1"/>
          </p:cNvPicPr>
          <p:nvPr>
            <p:ph type="pic" idx="1"/>
          </p:nvPr>
        </p:nvPicPr>
        <p:blipFill>
          <a:blip r:embed="rId2" cstate="print"/>
          <a:srcRect t="20146" b="20146"/>
          <a:stretch>
            <a:fillRect/>
          </a:stretch>
        </p:blipFill>
        <p:spPr bwMode="auto">
          <a:xfrm>
            <a:off x="228600" y="1"/>
            <a:ext cx="8686800" cy="3352800"/>
          </a:xfrm>
          <a:prstGeom prst="rect">
            <a:avLst/>
          </a:prstGeom>
          <a:noFill/>
        </p:spPr>
      </p:pic>
      <p:sp>
        <p:nvSpPr>
          <p:cNvPr id="5" name="Date Placeholder 4"/>
          <p:cNvSpPr>
            <a:spLocks noGrp="1"/>
          </p:cNvSpPr>
          <p:nvPr>
            <p:ph type="dt" sz="half" idx="10"/>
          </p:nvPr>
        </p:nvSpPr>
        <p:spPr/>
        <p:txBody>
          <a:bodyPr/>
          <a:lstStyle/>
          <a:p>
            <a:fld id="{7FDF7E0A-AD23-4011-9D0C-1DB891086135}"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429000"/>
            <a:ext cx="5486400" cy="2209800"/>
          </a:xfrm>
        </p:spPr>
        <p:txBody>
          <a:bodyPr>
            <a:normAutofit/>
          </a:bodyPr>
          <a:lstStyle/>
          <a:p>
            <a:endParaRPr lang="en-US" dirty="0"/>
          </a:p>
        </p:txBody>
      </p:sp>
      <p:sp>
        <p:nvSpPr>
          <p:cNvPr id="4" name="Text Placeholder 3"/>
          <p:cNvSpPr>
            <a:spLocks noGrp="1"/>
          </p:cNvSpPr>
          <p:nvPr>
            <p:ph type="body" sz="half" idx="2"/>
          </p:nvPr>
        </p:nvSpPr>
        <p:spPr>
          <a:xfrm>
            <a:off x="685800" y="3581400"/>
            <a:ext cx="7315200" cy="2895600"/>
          </a:xfrm>
        </p:spPr>
        <p:txBody>
          <a:bodyPr>
            <a:normAutofit/>
          </a:bodyPr>
          <a:lstStyle/>
          <a:p>
            <a:r>
              <a:rPr lang="en-US" b="1" dirty="0" smtClean="0"/>
              <a:t>Fogarty Post-doctoral fellow</a:t>
            </a:r>
            <a:r>
              <a:rPr lang="en-US" dirty="0" smtClean="0"/>
              <a:t> - </a:t>
            </a:r>
            <a:r>
              <a:rPr lang="en-US" b="1" dirty="0" smtClean="0"/>
              <a:t>Dr. </a:t>
            </a:r>
            <a:r>
              <a:rPr lang="en-US" b="1" dirty="0" err="1" smtClean="0"/>
              <a:t>Gumel</a:t>
            </a:r>
            <a:r>
              <a:rPr lang="en-US" b="1" dirty="0" smtClean="0"/>
              <a:t> </a:t>
            </a:r>
            <a:r>
              <a:rPr lang="en-US" b="1" dirty="0" err="1" smtClean="0"/>
              <a:t>Aliyu</a:t>
            </a:r>
            <a:r>
              <a:rPr lang="en-US" b="1" dirty="0" smtClean="0"/>
              <a:t> MBBS </a:t>
            </a:r>
            <a:r>
              <a:rPr lang="en-US" b="1" dirty="0" err="1" smtClean="0"/>
              <a:t>MSc</a:t>
            </a:r>
            <a:r>
              <a:rPr lang="en-US" b="1" dirty="0" smtClean="0"/>
              <a:t> PhD</a:t>
            </a:r>
            <a:r>
              <a:rPr lang="en-US" dirty="0" smtClean="0"/>
              <a:t/>
            </a:r>
            <a:br>
              <a:rPr lang="en-US" dirty="0" smtClean="0"/>
            </a:br>
            <a:r>
              <a:rPr lang="en-US" dirty="0" smtClean="0"/>
              <a:t>Mentor: Dr. </a:t>
            </a:r>
            <a:r>
              <a:rPr lang="en-US" dirty="0" err="1" smtClean="0"/>
              <a:t>Alash'le</a:t>
            </a:r>
            <a:r>
              <a:rPr lang="en-US" dirty="0" smtClean="0"/>
              <a:t> </a:t>
            </a:r>
            <a:r>
              <a:rPr lang="en-US" dirty="0" err="1" smtClean="0"/>
              <a:t>Abimiku</a:t>
            </a:r>
            <a:r>
              <a:rPr lang="en-US" dirty="0" smtClean="0"/>
              <a:t>, Dr. William </a:t>
            </a:r>
            <a:r>
              <a:rPr lang="en-US" dirty="0" err="1" smtClean="0"/>
              <a:t>Blattner</a:t>
            </a:r>
            <a:endParaRPr lang="en-US" dirty="0" smtClean="0"/>
          </a:p>
          <a:p>
            <a:r>
              <a:rPr lang="en-US" dirty="0" smtClean="0"/>
              <a:t>Dr. </a:t>
            </a:r>
            <a:r>
              <a:rPr lang="en-US" dirty="0" err="1" smtClean="0"/>
              <a:t>Aliyu</a:t>
            </a:r>
            <a:r>
              <a:rPr lang="en-US" dirty="0" smtClean="0"/>
              <a:t> </a:t>
            </a:r>
            <a:r>
              <a:rPr lang="en-US" dirty="0" err="1" smtClean="0"/>
              <a:t>Gumel</a:t>
            </a:r>
            <a:r>
              <a:rPr lang="en-US" dirty="0" smtClean="0"/>
              <a:t> completed his Masters of Science degree at the University of Maryland, Baltimore, based on a research project funded through a successful grant application to the WHO International Vaccine Unit for which he was the Principal Investigator that resulted in a manuscript entitled, "HIV Disease Awareness and Willingness to Participate in HIV Vaccine Trials Differ Across Sub-populations at Risk of HIV in Abuja, Nigeria". He is the first author (submitted to AIDS Care 2009). He recently completed his PhD at the University of Maryland Baltimore where he assessed the impact of bovine TB infection in suspected cases of TB among HIV-infected and HIV-uninfected individuals in Nigeria. Due to his exceptional performance in both his Masters and PhD, Dr. </a:t>
            </a:r>
            <a:r>
              <a:rPr lang="en-US" dirty="0" err="1" smtClean="0"/>
              <a:t>Gumel</a:t>
            </a:r>
            <a:r>
              <a:rPr lang="en-US" dirty="0" smtClean="0"/>
              <a:t> </a:t>
            </a:r>
            <a:r>
              <a:rPr lang="en-US" dirty="0" err="1" smtClean="0"/>
              <a:t>Aliyu</a:t>
            </a:r>
            <a:r>
              <a:rPr lang="en-US" dirty="0" smtClean="0"/>
              <a:t> has been retained as a Fogarty Post-doctoral research fellow.</a:t>
            </a:r>
          </a:p>
          <a:p>
            <a:endParaRPr lang="en-US" dirty="0"/>
          </a:p>
        </p:txBody>
      </p:sp>
      <p:pic>
        <p:nvPicPr>
          <p:cNvPr id="40962" name="Picture 2" descr="http://ihvnigeria.org/ihvnweb/webnew/images/staff/gumel.jpg"/>
          <p:cNvPicPr>
            <a:picLocks noGrp="1" noChangeAspect="1" noChangeArrowheads="1"/>
          </p:cNvPicPr>
          <p:nvPr>
            <p:ph type="pic" idx="1"/>
          </p:nvPr>
        </p:nvPicPr>
        <p:blipFill>
          <a:blip r:embed="rId2" cstate="print"/>
          <a:srcRect t="18939" b="18939"/>
          <a:stretch>
            <a:fillRect/>
          </a:stretch>
        </p:blipFill>
        <p:spPr bwMode="auto">
          <a:xfrm>
            <a:off x="1792288" y="612775"/>
            <a:ext cx="5486400" cy="2740025"/>
          </a:xfrm>
          <a:prstGeom prst="rect">
            <a:avLst/>
          </a:prstGeom>
          <a:noFill/>
        </p:spPr>
      </p:pic>
      <p:sp>
        <p:nvSpPr>
          <p:cNvPr id="5" name="Date Placeholder 4"/>
          <p:cNvSpPr>
            <a:spLocks noGrp="1"/>
          </p:cNvSpPr>
          <p:nvPr>
            <p:ph type="dt" sz="half" idx="10"/>
          </p:nvPr>
        </p:nvSpPr>
        <p:spPr/>
        <p:txBody>
          <a:bodyPr/>
          <a:lstStyle/>
          <a:p>
            <a:fld id="{36500CE9-A168-4002-90A0-28CDD8009D85}"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MRC The Gambia</a:t>
            </a:r>
            <a:endParaRPr lang="en-US" dirty="0"/>
          </a:p>
        </p:txBody>
      </p:sp>
      <p:sp>
        <p:nvSpPr>
          <p:cNvPr id="4" name="Text Placeholder 3"/>
          <p:cNvSpPr>
            <a:spLocks noGrp="1"/>
          </p:cNvSpPr>
          <p:nvPr>
            <p:ph type="body" sz="half" idx="2"/>
          </p:nvPr>
        </p:nvSpPr>
        <p:spPr/>
        <p:txBody>
          <a:bodyPr/>
          <a:lstStyle/>
          <a:p>
            <a:endParaRPr lang="en-US" dirty="0"/>
          </a:p>
        </p:txBody>
      </p:sp>
      <p:pic>
        <p:nvPicPr>
          <p:cNvPr id="41986" name="Picture 2" descr="https://lh4.googleusercontent.com/-_r207klvOhM/Tr0hvgjEIOI/AAAAAAAAAAM/flvO-nAoa18/s203/rees.jpg"/>
          <p:cNvPicPr>
            <a:picLocks noGrp="1" noChangeAspect="1" noChangeArrowheads="1"/>
          </p:cNvPicPr>
          <p:nvPr>
            <p:ph type="pic" idx="1"/>
          </p:nvPr>
        </p:nvPicPr>
        <p:blipFill>
          <a:blip r:embed="rId2" cstate="print"/>
          <a:srcRect l="82" r="82"/>
          <a:stretch>
            <a:fillRect/>
          </a:stretch>
        </p:blipFill>
        <p:spPr bwMode="auto">
          <a:prstGeom prst="rect">
            <a:avLst/>
          </a:prstGeom>
          <a:noFill/>
        </p:spPr>
      </p:pic>
      <p:sp>
        <p:nvSpPr>
          <p:cNvPr id="5" name="Date Placeholder 4"/>
          <p:cNvSpPr>
            <a:spLocks noGrp="1"/>
          </p:cNvSpPr>
          <p:nvPr>
            <p:ph type="dt" sz="half" idx="10"/>
          </p:nvPr>
        </p:nvSpPr>
        <p:spPr/>
        <p:txBody>
          <a:bodyPr/>
          <a:lstStyle/>
          <a:p>
            <a:fld id="{156773AF-A265-4F9C-BB5C-F6D0BBDAF376}"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32</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MRC Unit The Gambia</a:t>
            </a:r>
            <a:endParaRPr lang="en-US" dirty="0"/>
          </a:p>
        </p:txBody>
      </p:sp>
      <p:sp>
        <p:nvSpPr>
          <p:cNvPr id="3" name="Content Placeholder 2"/>
          <p:cNvSpPr>
            <a:spLocks noGrp="1"/>
          </p:cNvSpPr>
          <p:nvPr>
            <p:ph idx="1"/>
          </p:nvPr>
        </p:nvSpPr>
        <p:spPr/>
        <p:txBody>
          <a:bodyPr/>
          <a:lstStyle/>
          <a:p>
            <a:r>
              <a:rPr lang="en-US" b="1" dirty="0" smtClean="0"/>
              <a:t>ABOUT THE UNIT</a:t>
            </a:r>
            <a:br>
              <a:rPr lang="en-US" b="1" dirty="0" smtClean="0"/>
            </a:br>
            <a:r>
              <a:rPr lang="en-US" dirty="0" smtClean="0"/>
              <a:t>Established in The Gambia in 1947, the MRC is the UK's single largest investment in medical research in a developing country. The Unit's research focuses on infectious diseases of immediate concern to The Gambia and the continent of Africa, with the aim of reducing the burden of illness and death in the country and the developing world as a whole</a:t>
            </a:r>
            <a:endParaRPr lang="en-US" dirty="0"/>
          </a:p>
        </p:txBody>
      </p:sp>
      <p:sp>
        <p:nvSpPr>
          <p:cNvPr id="4" name="Date Placeholder 3"/>
          <p:cNvSpPr>
            <a:spLocks noGrp="1"/>
          </p:cNvSpPr>
          <p:nvPr>
            <p:ph type="dt" sz="half" idx="10"/>
          </p:nvPr>
        </p:nvSpPr>
        <p:spPr/>
        <p:txBody>
          <a:bodyPr/>
          <a:lstStyle/>
          <a:p>
            <a:fld id="{2515F3AB-499E-4333-8615-30C02C6870C1}"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Themes</a:t>
            </a:r>
            <a:endParaRPr lang="en-US" dirty="0"/>
          </a:p>
        </p:txBody>
      </p:sp>
      <p:sp>
        <p:nvSpPr>
          <p:cNvPr id="3" name="Content Placeholder 2"/>
          <p:cNvSpPr>
            <a:spLocks noGrp="1"/>
          </p:cNvSpPr>
          <p:nvPr>
            <p:ph idx="1"/>
          </p:nvPr>
        </p:nvSpPr>
        <p:spPr/>
        <p:txBody>
          <a:bodyPr/>
          <a:lstStyle/>
          <a:p>
            <a:r>
              <a:rPr lang="en-US" dirty="0" smtClean="0"/>
              <a:t>Vaccinology</a:t>
            </a:r>
          </a:p>
          <a:p>
            <a:r>
              <a:rPr lang="en-US" dirty="0" smtClean="0"/>
              <a:t>Disease Control and Elimination</a:t>
            </a:r>
          </a:p>
          <a:p>
            <a:r>
              <a:rPr lang="en-US" dirty="0" smtClean="0"/>
              <a:t>Child Survival</a:t>
            </a:r>
            <a:endParaRPr lang="en-US" dirty="0"/>
          </a:p>
        </p:txBody>
      </p:sp>
      <p:sp>
        <p:nvSpPr>
          <p:cNvPr id="4" name="Date Placeholder 3"/>
          <p:cNvSpPr>
            <a:spLocks noGrp="1"/>
          </p:cNvSpPr>
          <p:nvPr>
            <p:ph type="dt" sz="half" idx="10"/>
          </p:nvPr>
        </p:nvSpPr>
        <p:spPr/>
        <p:txBody>
          <a:bodyPr/>
          <a:lstStyle/>
          <a:p>
            <a:fld id="{737811C1-FCEC-497F-BCF0-92B1D0FB3B07}"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a:t>
            </a:r>
            <a:endParaRPr lang="en-US" dirty="0"/>
          </a:p>
        </p:txBody>
      </p:sp>
      <p:sp>
        <p:nvSpPr>
          <p:cNvPr id="3" name="Content Placeholder 2"/>
          <p:cNvSpPr>
            <a:spLocks noGrp="1"/>
          </p:cNvSpPr>
          <p:nvPr>
            <p:ph idx="1"/>
          </p:nvPr>
        </p:nvSpPr>
        <p:spPr/>
        <p:txBody>
          <a:bodyPr/>
          <a:lstStyle/>
          <a:p>
            <a:r>
              <a:rPr lang="en-US" dirty="0" smtClean="0"/>
              <a:t>Imperial College London</a:t>
            </a:r>
          </a:p>
          <a:p>
            <a:r>
              <a:rPr lang="en-US" dirty="0" smtClean="0"/>
              <a:t>International Nutrition Group</a:t>
            </a:r>
          </a:p>
          <a:p>
            <a:r>
              <a:rPr lang="en-US" dirty="0" smtClean="0"/>
              <a:t>LSHTM</a:t>
            </a:r>
          </a:p>
          <a:p>
            <a:r>
              <a:rPr lang="en-US" dirty="0" smtClean="0"/>
              <a:t>MRC UK</a:t>
            </a:r>
            <a:endParaRPr lang="en-US" dirty="0"/>
          </a:p>
        </p:txBody>
      </p:sp>
      <p:sp>
        <p:nvSpPr>
          <p:cNvPr id="4" name="Date Placeholder 3"/>
          <p:cNvSpPr>
            <a:spLocks noGrp="1"/>
          </p:cNvSpPr>
          <p:nvPr>
            <p:ph type="dt" sz="half" idx="10"/>
          </p:nvPr>
        </p:nvSpPr>
        <p:spPr/>
        <p:txBody>
          <a:bodyPr/>
          <a:lstStyle/>
          <a:p>
            <a:fld id="{4347389A-A98C-48AA-8F4D-C089739C7BB3}"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a:t>
            </a:r>
            <a:endParaRPr lang="en-US" dirty="0"/>
          </a:p>
        </p:txBody>
      </p:sp>
      <p:sp>
        <p:nvSpPr>
          <p:cNvPr id="3" name="Content Placeholder 2"/>
          <p:cNvSpPr>
            <a:spLocks noGrp="1"/>
          </p:cNvSpPr>
          <p:nvPr>
            <p:ph idx="1"/>
          </p:nvPr>
        </p:nvSpPr>
        <p:spPr/>
        <p:txBody>
          <a:bodyPr/>
          <a:lstStyle/>
          <a:p>
            <a:r>
              <a:rPr lang="en-US" dirty="0" smtClean="0"/>
              <a:t>Malaria Mosquito Nets</a:t>
            </a:r>
          </a:p>
          <a:p>
            <a:r>
              <a:rPr lang="en-US" dirty="0" err="1" smtClean="0"/>
              <a:t>Hib</a:t>
            </a:r>
            <a:r>
              <a:rPr lang="en-US" dirty="0" smtClean="0"/>
              <a:t> Vaccine</a:t>
            </a:r>
          </a:p>
          <a:p>
            <a:r>
              <a:rPr lang="en-US" dirty="0" smtClean="0"/>
              <a:t>Pneumococcal vaccine</a:t>
            </a:r>
            <a:endParaRPr lang="en-US" dirty="0"/>
          </a:p>
        </p:txBody>
      </p:sp>
      <p:sp>
        <p:nvSpPr>
          <p:cNvPr id="4" name="Date Placeholder 3"/>
          <p:cNvSpPr>
            <a:spLocks noGrp="1"/>
          </p:cNvSpPr>
          <p:nvPr>
            <p:ph type="dt" sz="half" idx="10"/>
          </p:nvPr>
        </p:nvSpPr>
        <p:spPr/>
        <p:txBody>
          <a:bodyPr/>
          <a:lstStyle/>
          <a:p>
            <a:fld id="{A2043D92-7FBD-4EE4-B467-6732DC5F1CB2}"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Research related clinical services</a:t>
            </a:r>
          </a:p>
          <a:p>
            <a:r>
              <a:rPr lang="en-US" dirty="0" smtClean="0"/>
              <a:t>Statistics and Data Management</a:t>
            </a:r>
          </a:p>
          <a:p>
            <a:r>
              <a:rPr lang="en-US" dirty="0" smtClean="0"/>
              <a:t>Clinical Trials</a:t>
            </a:r>
            <a:endParaRPr lang="en-US" dirty="0"/>
          </a:p>
        </p:txBody>
      </p:sp>
      <p:sp>
        <p:nvSpPr>
          <p:cNvPr id="4" name="Date Placeholder 3"/>
          <p:cNvSpPr>
            <a:spLocks noGrp="1"/>
          </p:cNvSpPr>
          <p:nvPr>
            <p:ph type="dt" sz="half" idx="10"/>
          </p:nvPr>
        </p:nvSpPr>
        <p:spPr/>
        <p:txBody>
          <a:bodyPr/>
          <a:lstStyle/>
          <a:p>
            <a:fld id="{CFCEE2D5-69CB-4DFF-9A65-0CA0F751A10F}"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MRC The Gambia</a:t>
            </a:r>
            <a:endParaRPr lang="en-US" dirty="0"/>
          </a:p>
        </p:txBody>
      </p:sp>
      <p:pic>
        <p:nvPicPr>
          <p:cNvPr id="1026" name="Picture 2" descr="C:\Users\user\Documents\dr family med\Documents\My Documents\My Pictures\family Picture\Picture 069.jpg"/>
          <p:cNvPicPr>
            <a:picLocks noGrp="1" noChangeAspect="1" noChangeArrowheads="1"/>
          </p:cNvPicPr>
          <p:nvPr>
            <p:ph idx="1"/>
          </p:nvPr>
        </p:nvPicPr>
        <p:blipFill>
          <a:blip r:embed="rId2" cstate="print"/>
          <a:srcRect/>
          <a:stretch>
            <a:fillRect/>
          </a:stretch>
        </p:blipFill>
        <p:spPr bwMode="auto">
          <a:xfrm>
            <a:off x="228600" y="1143000"/>
            <a:ext cx="8534400" cy="5714999"/>
          </a:xfrm>
          <a:prstGeom prst="rect">
            <a:avLst/>
          </a:prstGeom>
          <a:noFill/>
        </p:spPr>
      </p:pic>
      <p:sp>
        <p:nvSpPr>
          <p:cNvPr id="4" name="Date Placeholder 3"/>
          <p:cNvSpPr>
            <a:spLocks noGrp="1"/>
          </p:cNvSpPr>
          <p:nvPr>
            <p:ph type="dt" sz="half" idx="10"/>
          </p:nvPr>
        </p:nvSpPr>
        <p:spPr/>
        <p:txBody>
          <a:bodyPr/>
          <a:lstStyle/>
          <a:p>
            <a:fld id="{4FD120F2-8BC0-449E-9841-2FB57B80B428}"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pic>
        <p:nvPicPr>
          <p:cNvPr id="3074" name="Picture 2" descr="C:\Users\user\Documents\dr family med\USA PICTURES\IMG00282-20101117-0244[1].jpg"/>
          <p:cNvPicPr>
            <a:picLocks noGrp="1" noChangeAspect="1" noChangeArrowheads="1"/>
          </p:cNvPicPr>
          <p:nvPr>
            <p:ph idx="1"/>
          </p:nvPr>
        </p:nvPicPr>
        <p:blipFill>
          <a:blip r:embed="rId2" cstate="print"/>
          <a:srcRect/>
          <a:stretch>
            <a:fillRect/>
          </a:stretch>
        </p:blipFill>
        <p:spPr bwMode="auto">
          <a:xfrm>
            <a:off x="152400" y="1600200"/>
            <a:ext cx="8458199" cy="5257800"/>
          </a:xfrm>
          <a:prstGeom prst="rect">
            <a:avLst/>
          </a:prstGeom>
          <a:noFill/>
        </p:spPr>
      </p:pic>
      <p:sp>
        <p:nvSpPr>
          <p:cNvPr id="4" name="Date Placeholder 3"/>
          <p:cNvSpPr>
            <a:spLocks noGrp="1"/>
          </p:cNvSpPr>
          <p:nvPr>
            <p:ph type="dt" sz="half" idx="10"/>
          </p:nvPr>
        </p:nvSpPr>
        <p:spPr/>
        <p:txBody>
          <a:bodyPr/>
          <a:lstStyle/>
          <a:p>
            <a:fld id="{7580576C-5185-40F9-8D2A-09184BE5098F}"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research?</a:t>
            </a:r>
            <a:endParaRPr lang="en-US" dirty="0"/>
          </a:p>
        </p:txBody>
      </p:sp>
      <p:sp>
        <p:nvSpPr>
          <p:cNvPr id="3" name="Content Placeholder 2"/>
          <p:cNvSpPr>
            <a:spLocks noGrp="1"/>
          </p:cNvSpPr>
          <p:nvPr>
            <p:ph idx="1"/>
          </p:nvPr>
        </p:nvSpPr>
        <p:spPr/>
        <p:txBody>
          <a:bodyPr/>
          <a:lstStyle/>
          <a:p>
            <a:pPr>
              <a:buNone/>
            </a:pPr>
            <a:endParaRPr lang="en-GB" b="1" dirty="0" smtClean="0"/>
          </a:p>
          <a:p>
            <a:r>
              <a:rPr lang="en-GB" dirty="0" smtClean="0"/>
              <a:t> The systematic investigation into and study of materials, sources, etc, in order to establish facts and reach new conclusions. </a:t>
            </a:r>
          </a:p>
          <a:p>
            <a:r>
              <a:rPr lang="en-GB" dirty="0" smtClean="0"/>
              <a:t>An endeavour to discover new or collate old facts etc by the scientific study of a subject or by a course of critical investigation. [Oxford Concise Dictionary]</a:t>
            </a:r>
          </a:p>
          <a:p>
            <a:endParaRPr lang="en-US" dirty="0"/>
          </a:p>
        </p:txBody>
      </p:sp>
      <p:sp>
        <p:nvSpPr>
          <p:cNvPr id="4" name="Date Placeholder 3"/>
          <p:cNvSpPr>
            <a:spLocks noGrp="1"/>
          </p:cNvSpPr>
          <p:nvPr>
            <p:ph type="dt" sz="half" idx="10"/>
          </p:nvPr>
        </p:nvSpPr>
        <p:spPr/>
        <p:txBody>
          <a:bodyPr/>
          <a:lstStyle/>
          <a:p>
            <a:fld id="{914CEC26-0527-46F4-A3C6-43DF881A0578}"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sp>
        <p:nvSpPr>
          <p:cNvPr id="3" name="Content Placeholder 2"/>
          <p:cNvSpPr>
            <a:spLocks noGrp="1"/>
          </p:cNvSpPr>
          <p:nvPr>
            <p:ph idx="1"/>
          </p:nvPr>
        </p:nvSpPr>
        <p:spPr/>
        <p:txBody>
          <a:bodyPr>
            <a:normAutofit fontScale="85000" lnSpcReduction="10000"/>
          </a:bodyPr>
          <a:lstStyle/>
          <a:p>
            <a:pPr fontAlgn="base">
              <a:buNone/>
            </a:pPr>
            <a:endParaRPr lang="en-US" b="1" dirty="0" smtClean="0"/>
          </a:p>
          <a:p>
            <a:pPr fontAlgn="base"/>
            <a:r>
              <a:rPr lang="en-US" dirty="0" smtClean="0"/>
              <a:t>TDR, the Special </a:t>
            </a:r>
            <a:r>
              <a:rPr lang="en-US" dirty="0" err="1" smtClean="0"/>
              <a:t>Programme</a:t>
            </a:r>
            <a:r>
              <a:rPr lang="en-US" dirty="0" smtClean="0"/>
              <a:t> for Research and Training in Tropical Diseases, is a global </a:t>
            </a:r>
            <a:r>
              <a:rPr lang="en-US" dirty="0" err="1" smtClean="0"/>
              <a:t>programme</a:t>
            </a:r>
            <a:r>
              <a:rPr lang="en-US" dirty="0" smtClean="0"/>
              <a:t> of scientific collaboration that helps facilitate, support and influence efforts to combat diseases of poverty.</a:t>
            </a:r>
          </a:p>
          <a:p>
            <a:pPr fontAlgn="base"/>
            <a:r>
              <a:rPr lang="en-US" dirty="0" smtClean="0"/>
              <a:t>TDR is hosted at the World Health Organization (WHO), and is sponsored by the United Nations Children’s Fund (UNICEF), the United Nations Development </a:t>
            </a:r>
            <a:r>
              <a:rPr lang="en-US" dirty="0" err="1" smtClean="0"/>
              <a:t>Programme</a:t>
            </a:r>
            <a:r>
              <a:rPr lang="en-US" dirty="0" smtClean="0"/>
              <a:t> (UNDP), the World Bank and WHO.</a:t>
            </a:r>
          </a:p>
          <a:p>
            <a:pPr fontAlgn="base">
              <a:buNone/>
            </a:pPr>
            <a:r>
              <a:rPr lang="en-US" b="1" dirty="0" smtClean="0"/>
              <a:t>       </a:t>
            </a:r>
            <a:endParaRPr lang="en-US" dirty="0"/>
          </a:p>
        </p:txBody>
      </p:sp>
      <p:sp>
        <p:nvSpPr>
          <p:cNvPr id="4" name="Date Placeholder 3"/>
          <p:cNvSpPr>
            <a:spLocks noGrp="1"/>
          </p:cNvSpPr>
          <p:nvPr>
            <p:ph type="dt" sz="half" idx="10"/>
          </p:nvPr>
        </p:nvSpPr>
        <p:spPr/>
        <p:txBody>
          <a:bodyPr/>
          <a:lstStyle/>
          <a:p>
            <a:fld id="{1FE6F9FF-6BA5-4499-9BA4-2B02CA509671}"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sp>
        <p:nvSpPr>
          <p:cNvPr id="3" name="Content Placeholder 2"/>
          <p:cNvSpPr>
            <a:spLocks noGrp="1"/>
          </p:cNvSpPr>
          <p:nvPr>
            <p:ph idx="1"/>
          </p:nvPr>
        </p:nvSpPr>
        <p:spPr/>
        <p:txBody>
          <a:bodyPr>
            <a:normAutofit lnSpcReduction="10000"/>
          </a:bodyPr>
          <a:lstStyle/>
          <a:p>
            <a:pPr fontAlgn="base">
              <a:buNone/>
            </a:pPr>
            <a:r>
              <a:rPr lang="en-US" b="1" dirty="0" smtClean="0"/>
              <a:t>      vision</a:t>
            </a:r>
          </a:p>
          <a:p>
            <a:pPr fontAlgn="base"/>
            <a:r>
              <a:rPr lang="en-US" dirty="0" smtClean="0"/>
              <a:t>“The power of research and innovation will improve the health and well-being of those burdened by infectious diseases of poverty.”</a:t>
            </a:r>
          </a:p>
          <a:p>
            <a:pPr fontAlgn="base">
              <a:buNone/>
            </a:pPr>
            <a:r>
              <a:rPr lang="en-US" b="1" dirty="0" smtClean="0"/>
              <a:t>        Mission</a:t>
            </a:r>
          </a:p>
          <a:p>
            <a:pPr fontAlgn="base"/>
            <a:r>
              <a:rPr lang="en-US" dirty="0" smtClean="0"/>
              <a:t>“To foster an effective global research effort on infectious diseases of poverty and promote the translation of innovation to health impact in disease endemic countries.”</a:t>
            </a:r>
          </a:p>
          <a:p>
            <a:endParaRPr lang="en-US" dirty="0"/>
          </a:p>
        </p:txBody>
      </p:sp>
      <p:sp>
        <p:nvSpPr>
          <p:cNvPr id="4" name="Date Placeholder 3"/>
          <p:cNvSpPr>
            <a:spLocks noGrp="1"/>
          </p:cNvSpPr>
          <p:nvPr>
            <p:ph type="dt" sz="half" idx="10"/>
          </p:nvPr>
        </p:nvSpPr>
        <p:spPr/>
        <p:txBody>
          <a:bodyPr/>
          <a:lstStyle/>
          <a:p>
            <a:fld id="{1FA25584-0301-41BD-9F19-6161204903F5}"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TDR  Tropical Disease Research Fellowship</a:t>
            </a:r>
            <a:endParaRPr lang="en-US" dirty="0"/>
          </a:p>
        </p:txBody>
      </p:sp>
      <p:sp>
        <p:nvSpPr>
          <p:cNvPr id="3" name="Content Placeholder 2"/>
          <p:cNvSpPr>
            <a:spLocks noGrp="1"/>
          </p:cNvSpPr>
          <p:nvPr>
            <p:ph idx="1"/>
          </p:nvPr>
        </p:nvSpPr>
        <p:spPr/>
        <p:txBody>
          <a:bodyPr>
            <a:normAutofit fontScale="77500" lnSpcReduction="20000"/>
          </a:bodyPr>
          <a:lstStyle/>
          <a:p>
            <a:pPr>
              <a:buNone/>
            </a:pPr>
            <a:endParaRPr lang="en-US" dirty="0" smtClean="0"/>
          </a:p>
          <a:p>
            <a:r>
              <a:rPr lang="en-US" dirty="0" smtClean="0"/>
              <a:t>The Clinical Research Career Development Fellowships (CDF), which Tropical Disease Research initiated in 1999, targets training to research and development (R&amp;D) priority areas and develops highly skilled local researchers that add to developing countries’ R&amp;D capacity now and for the future.</a:t>
            </a:r>
          </a:p>
          <a:p>
            <a:r>
              <a:rPr lang="en-US" dirty="0" smtClean="0"/>
              <a:t> This fellowship trains individuals during 12 months </a:t>
            </a:r>
            <a:r>
              <a:rPr lang="en-US" i="1" dirty="0" smtClean="0"/>
              <a:t>in situ</a:t>
            </a:r>
            <a:r>
              <a:rPr lang="en-US" dirty="0" smtClean="0"/>
              <a:t> with relevant company partners in order to develop </a:t>
            </a:r>
            <a:r>
              <a:rPr lang="en-US" dirty="0" err="1" smtClean="0"/>
              <a:t>specialised</a:t>
            </a:r>
            <a:r>
              <a:rPr lang="en-US" dirty="0" smtClean="0"/>
              <a:t> skills not readily taught in academic </a:t>
            </a:r>
            <a:r>
              <a:rPr lang="en-US" dirty="0" err="1" smtClean="0"/>
              <a:t>centres</a:t>
            </a:r>
            <a:r>
              <a:rPr lang="en-US" dirty="0" smtClean="0"/>
              <a:t>.  These skills include </a:t>
            </a:r>
            <a:r>
              <a:rPr lang="en-US" i="1" dirty="0" smtClean="0"/>
              <a:t>inter alia </a:t>
            </a:r>
            <a:r>
              <a:rPr lang="en-US" dirty="0" smtClean="0"/>
              <a:t>R&amp;D project management, regulatory compliance and good practice.</a:t>
            </a:r>
          </a:p>
          <a:p>
            <a:endParaRPr lang="en-US" dirty="0"/>
          </a:p>
        </p:txBody>
      </p:sp>
      <p:sp>
        <p:nvSpPr>
          <p:cNvPr id="4" name="Date Placeholder 3"/>
          <p:cNvSpPr>
            <a:spLocks noGrp="1"/>
          </p:cNvSpPr>
          <p:nvPr>
            <p:ph type="dt" sz="half" idx="10"/>
          </p:nvPr>
        </p:nvSpPr>
        <p:spPr/>
        <p:txBody>
          <a:bodyPr/>
          <a:lstStyle/>
          <a:p>
            <a:fld id="{E256D66C-2568-403A-AC14-BB1CF68E0669}"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 Fellowship</a:t>
            </a:r>
            <a:endParaRPr lang="en-US" dirty="0"/>
          </a:p>
        </p:txBody>
      </p:sp>
      <p:sp>
        <p:nvSpPr>
          <p:cNvPr id="3" name="Content Placeholder 2"/>
          <p:cNvSpPr>
            <a:spLocks noGrp="1"/>
          </p:cNvSpPr>
          <p:nvPr>
            <p:ph idx="1"/>
          </p:nvPr>
        </p:nvSpPr>
        <p:spPr/>
        <p:txBody>
          <a:bodyPr>
            <a:normAutofit lnSpcReduction="10000"/>
          </a:bodyPr>
          <a:lstStyle/>
          <a:p>
            <a:r>
              <a:rPr lang="en-US" dirty="0" smtClean="0"/>
              <a:t>This </a:t>
            </a:r>
            <a:r>
              <a:rPr lang="en-US" dirty="0" err="1" smtClean="0"/>
              <a:t>programme</a:t>
            </a:r>
            <a:r>
              <a:rPr lang="en-US" dirty="0" smtClean="0"/>
              <a:t> is more than a post-doctoral or internship placement.  Host </a:t>
            </a:r>
            <a:r>
              <a:rPr lang="en-US" dirty="0" err="1" smtClean="0"/>
              <a:t>organisations</a:t>
            </a:r>
            <a:r>
              <a:rPr lang="en-US" dirty="0" smtClean="0"/>
              <a:t> (companies) take responsibility for accelerated training with the knowledge that the candidate will not be retained in their </a:t>
            </a:r>
            <a:r>
              <a:rPr lang="en-US" dirty="0" err="1" smtClean="0"/>
              <a:t>organisation</a:t>
            </a:r>
            <a:r>
              <a:rPr lang="en-US" dirty="0" smtClean="0"/>
              <a:t>. Host </a:t>
            </a:r>
            <a:r>
              <a:rPr lang="en-US" dirty="0" err="1" smtClean="0"/>
              <a:t>organisations</a:t>
            </a:r>
            <a:r>
              <a:rPr lang="en-US" dirty="0" smtClean="0"/>
              <a:t> generally assign a senior scientist to mentor the fellows, thus making a significant in-kind contribution to the clinical fellowship </a:t>
            </a:r>
            <a:r>
              <a:rPr lang="en-US" dirty="0" err="1" smtClean="0"/>
              <a:t>programme</a:t>
            </a:r>
            <a:r>
              <a:rPr lang="en-US" dirty="0" smtClean="0"/>
              <a:t> through staff and other </a:t>
            </a:r>
            <a:r>
              <a:rPr lang="en-US" dirty="0" err="1" smtClean="0"/>
              <a:t>organisational</a:t>
            </a:r>
            <a:r>
              <a:rPr lang="en-US" dirty="0" smtClean="0"/>
              <a:t> costs.</a:t>
            </a:r>
          </a:p>
          <a:p>
            <a:endParaRPr lang="en-US" dirty="0"/>
          </a:p>
        </p:txBody>
      </p:sp>
      <p:sp>
        <p:nvSpPr>
          <p:cNvPr id="4" name="Date Placeholder 3"/>
          <p:cNvSpPr>
            <a:spLocks noGrp="1"/>
          </p:cNvSpPr>
          <p:nvPr>
            <p:ph type="dt" sz="half" idx="10"/>
          </p:nvPr>
        </p:nvSpPr>
        <p:spPr/>
        <p:txBody>
          <a:bodyPr/>
          <a:lstStyle/>
          <a:p>
            <a:fld id="{30D5CE92-4575-43C2-93FC-9C9FF96433FC}"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Upon completing their fellowships, the individuals return to their home institutes to undertake a leadership role, and become valuable resources in the global effort on R&amp;D for neglected infectious diseases.  Tropical Disease Research (TDR) experience has shown that many </a:t>
            </a:r>
            <a:r>
              <a:rPr lang="en-US" dirty="0" err="1" smtClean="0"/>
              <a:t>organisations</a:t>
            </a:r>
            <a:r>
              <a:rPr lang="en-US" dirty="0" smtClean="0"/>
              <a:t>, including funding agencies, actively seek out individuals capable of conducting Good Clinical Practice compliant trials.  The home institution receives funding to carry out clinical trials and upgrade facilities required for regulatory compliance.  </a:t>
            </a:r>
          </a:p>
          <a:p>
            <a:endParaRPr lang="en-US" dirty="0"/>
          </a:p>
        </p:txBody>
      </p:sp>
      <p:sp>
        <p:nvSpPr>
          <p:cNvPr id="4" name="Date Placeholder 3"/>
          <p:cNvSpPr>
            <a:spLocks noGrp="1"/>
          </p:cNvSpPr>
          <p:nvPr>
            <p:ph type="dt" sz="half" idx="10"/>
          </p:nvPr>
        </p:nvSpPr>
        <p:spPr/>
        <p:txBody>
          <a:bodyPr/>
          <a:lstStyle/>
          <a:p>
            <a:fld id="{5B26BD28-1A94-476A-88E4-DBEABEAFB393}"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sp>
        <p:nvSpPr>
          <p:cNvPr id="3" name="Content Placeholder 2"/>
          <p:cNvSpPr>
            <a:spLocks noGrp="1"/>
          </p:cNvSpPr>
          <p:nvPr>
            <p:ph idx="1"/>
          </p:nvPr>
        </p:nvSpPr>
        <p:spPr/>
        <p:txBody>
          <a:bodyPr/>
          <a:lstStyle/>
          <a:p>
            <a:r>
              <a:rPr lang="en-US" dirty="0" smtClean="0"/>
              <a:t>As such, the CDF </a:t>
            </a:r>
            <a:r>
              <a:rPr lang="en-US" dirty="0" err="1" smtClean="0"/>
              <a:t>programme</a:t>
            </a:r>
            <a:r>
              <a:rPr lang="en-US" dirty="0" smtClean="0"/>
              <a:t> has an add-on benefit of strengthening the home institution's capacity to engage in new projects. At a more fundamental level it results in such research being managed and coordinated from within developing countries by developing country institutions rather than by external experts 'parachuted in' to manage the studies from outside.</a:t>
            </a:r>
          </a:p>
          <a:p>
            <a:endParaRPr lang="en-US" dirty="0"/>
          </a:p>
        </p:txBody>
      </p:sp>
      <p:sp>
        <p:nvSpPr>
          <p:cNvPr id="4" name="Date Placeholder 3"/>
          <p:cNvSpPr>
            <a:spLocks noGrp="1"/>
          </p:cNvSpPr>
          <p:nvPr>
            <p:ph type="dt" sz="half" idx="10"/>
          </p:nvPr>
        </p:nvSpPr>
        <p:spPr/>
        <p:txBody>
          <a:bodyPr/>
          <a:lstStyle/>
          <a:p>
            <a:fld id="{C0440565-9E0B-43A2-B15D-AC1F28A76A21}"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sp>
        <p:nvSpPr>
          <p:cNvPr id="3" name="Content Placeholder 2"/>
          <p:cNvSpPr>
            <a:spLocks noGrp="1"/>
          </p:cNvSpPr>
          <p:nvPr>
            <p:ph idx="1"/>
          </p:nvPr>
        </p:nvSpPr>
        <p:spPr/>
        <p:txBody>
          <a:bodyPr>
            <a:normAutofit fontScale="32500" lnSpcReduction="20000"/>
          </a:bodyPr>
          <a:lstStyle/>
          <a:p>
            <a:r>
              <a:rPr lang="en-US" sz="6400" dirty="0" smtClean="0"/>
              <a:t>This </a:t>
            </a:r>
            <a:r>
              <a:rPr lang="en-US" sz="6400" dirty="0" err="1" smtClean="0"/>
              <a:t>programme</a:t>
            </a:r>
            <a:r>
              <a:rPr lang="en-US" sz="6400" dirty="0" smtClean="0"/>
              <a:t> also ensures that the support needed by disease endemic countries, to enhance their capacity to carry out surveillance and monitoring of all communicable diseases of public health importance, is available.  Furthermore it ensures that the generation of strategies which meet priority needs for the prevention and control of communicable diseases are developed and validated, with scientists from disease endemic countries increasingly taking lead in this research. </a:t>
            </a:r>
          </a:p>
          <a:p>
            <a:r>
              <a:rPr lang="en-US" sz="6400" dirty="0" smtClean="0"/>
              <a:t> Additionally, the </a:t>
            </a:r>
            <a:r>
              <a:rPr lang="en-US" sz="6400" dirty="0" err="1" smtClean="0"/>
              <a:t>programme</a:t>
            </a:r>
            <a:r>
              <a:rPr lang="en-US" sz="6400" dirty="0" smtClean="0"/>
              <a:t> is fully aligned with Elements 2 (Promoting research &amp; development) and 3 (Building &amp; improving innovative capacity) of the 61</a:t>
            </a:r>
            <a:r>
              <a:rPr lang="en-US" sz="6400" baseline="30000" dirty="0" smtClean="0"/>
              <a:t>st</a:t>
            </a:r>
            <a:r>
              <a:rPr lang="en-US" sz="6400" dirty="0" smtClean="0"/>
              <a:t> World Health Assembly’s ‘Global Strategy &amp; Plan of Action on Public Health, Innovation &amp; Intellectual Property.</a:t>
            </a:r>
          </a:p>
          <a:p>
            <a:endParaRPr lang="en-US" sz="6400" dirty="0" smtClean="0"/>
          </a:p>
          <a:p>
            <a:r>
              <a:rPr lang="en-US" sz="6400" dirty="0" smtClean="0"/>
              <a:t>.</a:t>
            </a:r>
          </a:p>
          <a:p>
            <a:endParaRPr lang="en-US" dirty="0"/>
          </a:p>
        </p:txBody>
      </p:sp>
      <p:sp>
        <p:nvSpPr>
          <p:cNvPr id="4" name="Date Placeholder 3"/>
          <p:cNvSpPr>
            <a:spLocks noGrp="1"/>
          </p:cNvSpPr>
          <p:nvPr>
            <p:ph type="dt" sz="half" idx="10"/>
          </p:nvPr>
        </p:nvSpPr>
        <p:spPr/>
        <p:txBody>
          <a:bodyPr/>
          <a:lstStyle/>
          <a:p>
            <a:fld id="{64F11B21-DC6B-4E52-8FB2-008CAD4C21FD}"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By 2009 TDR had awarded nine Clinical Research CDFs, trained by a variety of host </a:t>
            </a:r>
            <a:r>
              <a:rPr lang="en-US" dirty="0" err="1" smtClean="0"/>
              <a:t>organisations</a:t>
            </a:r>
            <a:r>
              <a:rPr lang="en-US" dirty="0" smtClean="0"/>
              <a:t>. All past recipients are now making significant contributions to clinical research on infectious diseases in their countries and regions; their home institutions have been able to </a:t>
            </a:r>
            <a:r>
              <a:rPr lang="en-US" dirty="0" err="1" smtClean="0"/>
              <a:t>utilise</a:t>
            </a:r>
            <a:r>
              <a:rPr lang="en-US" dirty="0" smtClean="0"/>
              <a:t> their expertise to establish clinical research </a:t>
            </a:r>
            <a:r>
              <a:rPr lang="en-US" dirty="0" err="1" smtClean="0"/>
              <a:t>centres</a:t>
            </a:r>
            <a:r>
              <a:rPr lang="en-US" dirty="0" smtClean="0"/>
              <a:t>.</a:t>
            </a:r>
          </a:p>
          <a:p>
            <a:r>
              <a:rPr lang="en-US" dirty="0" smtClean="0"/>
              <a:t>  In view of the success of this </a:t>
            </a:r>
            <a:r>
              <a:rPr lang="en-US" dirty="0" err="1" smtClean="0"/>
              <a:t>programme</a:t>
            </a:r>
            <a:r>
              <a:rPr lang="en-US" dirty="0" smtClean="0"/>
              <a:t>, TDR received a grant from the Bill and Melinda Gates Foundation, to offer a fellowship to a further 19 individuals; six who were trained in 2010/11 and thirteen who started their fellowships in 2011. This </a:t>
            </a:r>
            <a:r>
              <a:rPr lang="en-US" dirty="0" err="1" smtClean="0"/>
              <a:t>programme</a:t>
            </a:r>
            <a:r>
              <a:rPr lang="en-US" dirty="0" smtClean="0"/>
              <a:t> extends TDR’s work in strengthening the capacity of developing country scientists to manage and direct R&amp;D on diagnostics, drugs and vaccines against infectious diseases</a:t>
            </a:r>
            <a:endParaRPr lang="en-US" dirty="0"/>
          </a:p>
        </p:txBody>
      </p:sp>
      <p:sp>
        <p:nvSpPr>
          <p:cNvPr id="4" name="Date Placeholder 3"/>
          <p:cNvSpPr>
            <a:spLocks noGrp="1"/>
          </p:cNvSpPr>
          <p:nvPr>
            <p:ph type="dt" sz="half" idx="10"/>
          </p:nvPr>
        </p:nvSpPr>
        <p:spPr/>
        <p:txBody>
          <a:bodyPr/>
          <a:lstStyle/>
          <a:p>
            <a:fld id="{1A51AF26-3731-493F-AC64-CC86FD78A4B3}"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sp>
        <p:nvSpPr>
          <p:cNvPr id="3" name="Content Placeholder 2"/>
          <p:cNvSpPr>
            <a:spLocks noGrp="1"/>
          </p:cNvSpPr>
          <p:nvPr>
            <p:ph idx="1"/>
          </p:nvPr>
        </p:nvSpPr>
        <p:spPr/>
        <p:txBody>
          <a:bodyPr>
            <a:normAutofit/>
          </a:bodyPr>
          <a:lstStyle/>
          <a:p>
            <a:r>
              <a:rPr lang="en-US" dirty="0" smtClean="0"/>
              <a:t>The fellows themselves are selected competitively following a call for applications, based both on their individual capabilities and the value of such training to their host institution.  Find out more here (</a:t>
            </a:r>
            <a:r>
              <a:rPr lang="en-US" u="sng" dirty="0" smtClean="0">
                <a:hlinkClick r:id="rId2"/>
              </a:rPr>
              <a:t>http://apps.who.int/tdr/svc/grants/calls/cdf</a:t>
            </a:r>
            <a:r>
              <a:rPr lang="en-US" dirty="0" smtClean="0"/>
              <a:t>).</a:t>
            </a:r>
          </a:p>
          <a:p>
            <a:pPr>
              <a:buNone/>
            </a:pPr>
            <a:endParaRPr lang="en-US" dirty="0" smtClean="0"/>
          </a:p>
          <a:p>
            <a:endParaRPr lang="en-US" dirty="0"/>
          </a:p>
        </p:txBody>
      </p:sp>
      <p:sp>
        <p:nvSpPr>
          <p:cNvPr id="4" name="Date Placeholder 3"/>
          <p:cNvSpPr>
            <a:spLocks noGrp="1"/>
          </p:cNvSpPr>
          <p:nvPr>
            <p:ph type="dt" sz="half" idx="10"/>
          </p:nvPr>
        </p:nvSpPr>
        <p:spPr/>
        <p:txBody>
          <a:bodyPr/>
          <a:lstStyle/>
          <a:p>
            <a:fld id="{C3405A24-B3B1-4051-873F-7F0137DD183F}"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WHO/TDR</a:t>
            </a:r>
            <a:endParaRPr lang="en-US" dirty="0"/>
          </a:p>
        </p:txBody>
      </p:sp>
      <p:pic>
        <p:nvPicPr>
          <p:cNvPr id="2050" name="Picture 2" descr="C:\Users\user\Documents\dr family med\USA PICTURES\IMG00276-20101117-0216[1].jpg"/>
          <p:cNvPicPr>
            <a:picLocks noGrp="1" noChangeAspect="1" noChangeArrowheads="1"/>
          </p:cNvPicPr>
          <p:nvPr>
            <p:ph idx="1"/>
          </p:nvPr>
        </p:nvPicPr>
        <p:blipFill>
          <a:blip r:embed="rId2" cstate="print"/>
          <a:srcRect/>
          <a:stretch>
            <a:fillRect/>
          </a:stretch>
        </p:blipFill>
        <p:spPr bwMode="auto">
          <a:xfrm>
            <a:off x="685801" y="1143000"/>
            <a:ext cx="8001000" cy="5715000"/>
          </a:xfrm>
          <a:prstGeom prst="rect">
            <a:avLst/>
          </a:prstGeom>
          <a:noFill/>
        </p:spPr>
      </p:pic>
      <p:sp>
        <p:nvSpPr>
          <p:cNvPr id="4" name="Date Placeholder 3"/>
          <p:cNvSpPr>
            <a:spLocks noGrp="1"/>
          </p:cNvSpPr>
          <p:nvPr>
            <p:ph type="dt" sz="half" idx="10"/>
          </p:nvPr>
        </p:nvSpPr>
        <p:spPr/>
        <p:txBody>
          <a:bodyPr/>
          <a:lstStyle/>
          <a:p>
            <a:fld id="{75AA414F-7F6A-4070-935F-F2D84175CF58}"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GB" dirty="0" smtClean="0"/>
              <a:t>Research is what we do when we have a question or a problem we want to resolve</a:t>
            </a:r>
          </a:p>
          <a:p>
            <a:pPr>
              <a:lnSpc>
                <a:spcPct val="90000"/>
              </a:lnSpc>
            </a:pPr>
            <a:r>
              <a:rPr lang="en-GB" dirty="0" smtClean="0"/>
              <a:t>We may already think we know the answer to our question </a:t>
            </a:r>
          </a:p>
          <a:p>
            <a:pPr>
              <a:lnSpc>
                <a:spcPct val="90000"/>
              </a:lnSpc>
            </a:pPr>
            <a:r>
              <a:rPr lang="en-GB" dirty="0" smtClean="0"/>
              <a:t>We may think the answer is obvious, common sense even</a:t>
            </a:r>
          </a:p>
          <a:p>
            <a:pPr>
              <a:lnSpc>
                <a:spcPct val="90000"/>
              </a:lnSpc>
            </a:pPr>
            <a:r>
              <a:rPr lang="en-GB" dirty="0" smtClean="0"/>
              <a:t>But until we have subjected our problem to </a:t>
            </a:r>
            <a:r>
              <a:rPr lang="en-GB" u="sng" dirty="0" smtClean="0"/>
              <a:t>rigorous scientific scrutiny</a:t>
            </a:r>
            <a:r>
              <a:rPr lang="en-GB" dirty="0" smtClean="0"/>
              <a:t>, our 'knowledge' remains little more than guesswork or at best, intuition. </a:t>
            </a:r>
          </a:p>
          <a:p>
            <a:endParaRPr lang="en-US" dirty="0"/>
          </a:p>
        </p:txBody>
      </p:sp>
      <p:sp>
        <p:nvSpPr>
          <p:cNvPr id="4" name="Date Placeholder 3"/>
          <p:cNvSpPr>
            <a:spLocks noGrp="1"/>
          </p:cNvSpPr>
          <p:nvPr>
            <p:ph type="dt" sz="half" idx="10"/>
          </p:nvPr>
        </p:nvSpPr>
        <p:spPr/>
        <p:txBody>
          <a:bodyPr/>
          <a:lstStyle/>
          <a:p>
            <a:fld id="{80C84C94-A79A-45C2-909F-7BE7C0D6A9BB}"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Eisai Inc.'s headquarters located in Woodcliff Lake, New Jersey</a:t>
            </a:r>
            <a:r>
              <a:rPr lang="en-US" b="1" dirty="0"/>
              <a:t/>
            </a:r>
            <a:br>
              <a:rPr lang="en-US" b="1" dirty="0"/>
            </a:br>
            <a:endParaRPr lang="en-US" dirty="0"/>
          </a:p>
        </p:txBody>
      </p:sp>
      <p:pic>
        <p:nvPicPr>
          <p:cNvPr id="4098" name="Picture 2" descr="C:\Users\user\Documents\Dr Family Med 2\USA PICTURES\155TIce0906_3892_2.jpg"/>
          <p:cNvPicPr>
            <a:picLocks noGrp="1" noChangeAspect="1" noChangeArrowheads="1"/>
          </p:cNvPicPr>
          <p:nvPr>
            <p:ph idx="1"/>
          </p:nvPr>
        </p:nvPicPr>
        <p:blipFill>
          <a:blip r:embed="rId2" cstate="print"/>
          <a:srcRect/>
          <a:stretch>
            <a:fillRect/>
          </a:stretch>
        </p:blipFill>
        <p:spPr bwMode="auto">
          <a:xfrm>
            <a:off x="1129226" y="1600201"/>
            <a:ext cx="6885548" cy="2743200"/>
          </a:xfrm>
          <a:prstGeom prst="rect">
            <a:avLst/>
          </a:prstGeom>
          <a:noFill/>
        </p:spPr>
      </p:pic>
      <p:pic>
        <p:nvPicPr>
          <p:cNvPr id="4100" name="Picture 4" descr="142_content_2_15.jpg"/>
          <p:cNvPicPr>
            <a:picLocks noChangeAspect="1" noChangeArrowheads="1"/>
          </p:cNvPicPr>
          <p:nvPr/>
        </p:nvPicPr>
        <p:blipFill>
          <a:blip r:embed="rId3" cstate="print"/>
          <a:srcRect/>
          <a:stretch>
            <a:fillRect/>
          </a:stretch>
        </p:blipFill>
        <p:spPr bwMode="auto">
          <a:xfrm>
            <a:off x="1066800" y="4343400"/>
            <a:ext cx="6858000" cy="2514600"/>
          </a:xfrm>
          <a:prstGeom prst="rect">
            <a:avLst/>
          </a:prstGeom>
          <a:noFill/>
        </p:spPr>
      </p:pic>
      <p:sp>
        <p:nvSpPr>
          <p:cNvPr id="5" name="Date Placeholder 4"/>
          <p:cNvSpPr>
            <a:spLocks noGrp="1"/>
          </p:cNvSpPr>
          <p:nvPr>
            <p:ph type="dt" sz="half" idx="10"/>
          </p:nvPr>
        </p:nvSpPr>
        <p:spPr/>
        <p:txBody>
          <a:bodyPr/>
          <a:lstStyle/>
          <a:p>
            <a:fld id="{8D0C8EEC-A731-43F0-926E-7A852C21B0F1}"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50</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descr="C:\Users\Public\Pictures\Sample Pictures\logo_fic.jpg"/>
          <p:cNvPicPr>
            <a:picLocks noGrp="1" noChangeAspect="1" noChangeArrowheads="1"/>
          </p:cNvPicPr>
          <p:nvPr>
            <p:ph idx="1"/>
          </p:nvPr>
        </p:nvPicPr>
        <p:blipFill>
          <a:blip r:embed="rId2" cstate="print"/>
          <a:srcRect/>
          <a:stretch>
            <a:fillRect/>
          </a:stretch>
        </p:blipFill>
        <p:spPr bwMode="auto">
          <a:xfrm>
            <a:off x="228600" y="1600200"/>
            <a:ext cx="8915400" cy="4876799"/>
          </a:xfrm>
          <a:prstGeom prst="rect">
            <a:avLst/>
          </a:prstGeom>
          <a:noFill/>
        </p:spPr>
      </p:pic>
      <p:sp>
        <p:nvSpPr>
          <p:cNvPr id="5" name="Date Placeholder 4"/>
          <p:cNvSpPr>
            <a:spLocks noGrp="1"/>
          </p:cNvSpPr>
          <p:nvPr>
            <p:ph type="dt" sz="half" idx="10"/>
          </p:nvPr>
        </p:nvSpPr>
        <p:spPr/>
        <p:txBody>
          <a:bodyPr/>
          <a:lstStyle/>
          <a:p>
            <a:fld id="{83C826B4-9904-4EBB-B153-0DAC47C4DA95}"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51</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NIH/Fogarty</a:t>
            </a:r>
            <a:endParaRPr lang="en-US" dirty="0"/>
          </a:p>
        </p:txBody>
      </p:sp>
      <p:sp>
        <p:nvSpPr>
          <p:cNvPr id="3" name="Content Placeholder 2"/>
          <p:cNvSpPr>
            <a:spLocks noGrp="1"/>
          </p:cNvSpPr>
          <p:nvPr>
            <p:ph idx="1"/>
          </p:nvPr>
        </p:nvSpPr>
        <p:spPr/>
        <p:txBody>
          <a:bodyPr/>
          <a:lstStyle/>
          <a:p>
            <a:r>
              <a:rPr lang="en-US" dirty="0" smtClean="0"/>
              <a:t>The Fogarty International Center's programs provide funding to perform research and to train researcher in a variety of global health areas. Through these extensive programs, Fogarty and its partners throughout the </a:t>
            </a:r>
            <a:r>
              <a:rPr lang="en-US" dirty="0" smtClean="0">
                <a:hlinkClick r:id="rId2"/>
              </a:rPr>
              <a:t>National Institutes of Health (NIH)</a:t>
            </a:r>
            <a:r>
              <a:rPr lang="en-US" dirty="0" smtClean="0"/>
              <a:t> are working to build sustainable research capacity in low- and middle-income countries (LMICs)</a:t>
            </a:r>
            <a:endParaRPr lang="en-US" dirty="0"/>
          </a:p>
        </p:txBody>
      </p:sp>
      <p:sp>
        <p:nvSpPr>
          <p:cNvPr id="4" name="Date Placeholder 3"/>
          <p:cNvSpPr>
            <a:spLocks noGrp="1"/>
          </p:cNvSpPr>
          <p:nvPr>
            <p:ph type="dt" sz="half" idx="10"/>
          </p:nvPr>
        </p:nvSpPr>
        <p:spPr/>
        <p:txBody>
          <a:bodyPr/>
          <a:lstStyle/>
          <a:p>
            <a:fld id="{54D270B5-BBED-4CFE-9036-2FDF7851C81A}"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NIH/FOGARTY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Division of International Training and Research (DITR)</a:t>
            </a:r>
          </a:p>
          <a:p>
            <a:r>
              <a:rPr lang="en-US" b="1" dirty="0" smtClean="0"/>
              <a:t>Training researchers, at home and abroad</a:t>
            </a:r>
          </a:p>
          <a:p>
            <a:r>
              <a:rPr lang="en-US" dirty="0" smtClean="0"/>
              <a:t>Fogarty’s </a:t>
            </a:r>
            <a:r>
              <a:rPr lang="en-US" b="1" dirty="0" smtClean="0"/>
              <a:t>Division of International Training and Research (DITR)</a:t>
            </a:r>
            <a:r>
              <a:rPr lang="en-US" dirty="0" smtClean="0"/>
              <a:t> administers research grants, training grants and fellowship programs at sites in more than 100 countries. Fogarty programs that build the research pipeline are anchored to peer-reviewed research grants and designed to be collab­orative, long term and flexible. Nearly a quarter of Fogarty awards are made directly to robust research institutions in the developing world. The remaining grants support scientists at U.S. institutions who collab­orate with colleagues abroad. About one-third of Fogarty’s grants focus on scientific discovery, and two-thirds support research training.</a:t>
            </a:r>
          </a:p>
          <a:p>
            <a:endParaRPr lang="en-US" dirty="0"/>
          </a:p>
        </p:txBody>
      </p:sp>
      <p:sp>
        <p:nvSpPr>
          <p:cNvPr id="4" name="Date Placeholder 3"/>
          <p:cNvSpPr>
            <a:spLocks noGrp="1"/>
          </p:cNvSpPr>
          <p:nvPr>
            <p:ph type="dt" sz="half" idx="10"/>
          </p:nvPr>
        </p:nvSpPr>
        <p:spPr/>
        <p:txBody>
          <a:bodyPr/>
          <a:lstStyle/>
          <a:p>
            <a:fld id="{6D844190-3A9A-47F3-94D4-DE7ECBB3339B}"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NIH-Fogarty</a:t>
            </a:r>
            <a:endParaRPr lang="en-US" dirty="0"/>
          </a:p>
        </p:txBody>
      </p:sp>
      <p:sp>
        <p:nvSpPr>
          <p:cNvPr id="3" name="Content Placeholder 2"/>
          <p:cNvSpPr>
            <a:spLocks noGrp="1"/>
          </p:cNvSpPr>
          <p:nvPr>
            <p:ph idx="1"/>
          </p:nvPr>
        </p:nvSpPr>
        <p:spPr/>
        <p:txBody>
          <a:bodyPr/>
          <a:lstStyle/>
          <a:p>
            <a:r>
              <a:rPr lang="en-US" cap="all" dirty="0" smtClean="0"/>
              <a:t>VISION</a:t>
            </a:r>
          </a:p>
          <a:p>
            <a:r>
              <a:rPr lang="en-US" dirty="0" smtClean="0"/>
              <a:t>The Fogarty International Center's vision is a world in which the frontiers of health research extend across the globe and advances in science are implemented to reduce the burden of disease, promote health, and extend longevity for all people.</a:t>
            </a:r>
          </a:p>
          <a:p>
            <a:endParaRPr lang="en-US" dirty="0"/>
          </a:p>
        </p:txBody>
      </p:sp>
      <p:sp>
        <p:nvSpPr>
          <p:cNvPr id="4" name="Date Placeholder 3"/>
          <p:cNvSpPr>
            <a:spLocks noGrp="1"/>
          </p:cNvSpPr>
          <p:nvPr>
            <p:ph type="dt" sz="half" idx="10"/>
          </p:nvPr>
        </p:nvSpPr>
        <p:spPr/>
        <p:txBody>
          <a:bodyPr/>
          <a:lstStyle/>
          <a:p>
            <a:fld id="{FE6B73F8-CD56-414B-A369-3670DFE3EA11}"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NIH-Fogarty</a:t>
            </a:r>
            <a:endParaRPr lang="en-US" dirty="0"/>
          </a:p>
        </p:txBody>
      </p:sp>
      <p:sp>
        <p:nvSpPr>
          <p:cNvPr id="3" name="Content Placeholder 2"/>
          <p:cNvSpPr>
            <a:spLocks noGrp="1"/>
          </p:cNvSpPr>
          <p:nvPr>
            <p:ph idx="1"/>
          </p:nvPr>
        </p:nvSpPr>
        <p:spPr/>
        <p:txBody>
          <a:bodyPr>
            <a:normAutofit fontScale="92500" lnSpcReduction="10000"/>
          </a:bodyPr>
          <a:lstStyle/>
          <a:p>
            <a:r>
              <a:rPr lang="en-US" cap="all" dirty="0" smtClean="0"/>
              <a:t>MISSION</a:t>
            </a:r>
          </a:p>
          <a:p>
            <a:r>
              <a:rPr lang="en-US" dirty="0" smtClean="0"/>
              <a:t>The Fogarty International Center is dedicated to advancing the mission of the National Institutes of Health by supporting and facilitating global health research conducted by U.S. and international investigators, building partnerships between health research institutions in the United States and abroad, and training the next generation of scientists to address global health needs.</a:t>
            </a:r>
          </a:p>
          <a:p>
            <a:endParaRPr lang="en-US" dirty="0"/>
          </a:p>
        </p:txBody>
      </p:sp>
      <p:sp>
        <p:nvSpPr>
          <p:cNvPr id="4" name="Date Placeholder 3"/>
          <p:cNvSpPr>
            <a:spLocks noGrp="1"/>
          </p:cNvSpPr>
          <p:nvPr>
            <p:ph type="dt" sz="half" idx="10"/>
          </p:nvPr>
        </p:nvSpPr>
        <p:spPr/>
        <p:txBody>
          <a:bodyPr/>
          <a:lstStyle/>
          <a:p>
            <a:fld id="{A6856ABA-59CE-452B-88C8-939A4C635D75}"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NIH-Fogarty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Research training programs focus on: </a:t>
            </a:r>
          </a:p>
          <a:p>
            <a:r>
              <a:rPr lang="en-US" dirty="0" smtClean="0"/>
              <a:t>Infectious diseases, such as HIV/AIDS, TB and malaria</a:t>
            </a:r>
          </a:p>
          <a:p>
            <a:r>
              <a:rPr lang="en-US" dirty="0" smtClean="0"/>
              <a:t>Chronic conditions, including cancer, heart disease and diabetes</a:t>
            </a:r>
          </a:p>
          <a:p>
            <a:r>
              <a:rPr lang="en-US" dirty="0" smtClean="0"/>
              <a:t>Population health</a:t>
            </a:r>
          </a:p>
          <a:p>
            <a:r>
              <a:rPr lang="en-US" dirty="0" smtClean="0"/>
              <a:t>Informatics</a:t>
            </a:r>
          </a:p>
          <a:p>
            <a:r>
              <a:rPr lang="en-US" dirty="0" smtClean="0"/>
              <a:t>Genetics</a:t>
            </a:r>
          </a:p>
          <a:p>
            <a:r>
              <a:rPr lang="en-US" dirty="0" smtClean="0"/>
              <a:t>Clinical, operational and health services</a:t>
            </a:r>
          </a:p>
          <a:p>
            <a:endParaRPr lang="en-US" dirty="0"/>
          </a:p>
        </p:txBody>
      </p:sp>
      <p:sp>
        <p:nvSpPr>
          <p:cNvPr id="4" name="Date Placeholder 3"/>
          <p:cNvSpPr>
            <a:spLocks noGrp="1"/>
          </p:cNvSpPr>
          <p:nvPr>
            <p:ph type="dt" sz="half" idx="10"/>
          </p:nvPr>
        </p:nvSpPr>
        <p:spPr/>
        <p:txBody>
          <a:bodyPr/>
          <a:lstStyle/>
          <a:p>
            <a:fld id="{D4CE8A17-6651-48C7-B8A5-2ADB27C350F0}"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56</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On line clinical research training opportunities</a:t>
            </a:r>
            <a:endParaRPr lang="en-US" dirty="0"/>
          </a:p>
        </p:txBody>
      </p:sp>
      <p:sp>
        <p:nvSpPr>
          <p:cNvPr id="3" name="Content Placeholder 2"/>
          <p:cNvSpPr>
            <a:spLocks noGrp="1"/>
          </p:cNvSpPr>
          <p:nvPr>
            <p:ph idx="1"/>
          </p:nvPr>
        </p:nvSpPr>
        <p:spPr/>
        <p:txBody>
          <a:bodyPr/>
          <a:lstStyle/>
          <a:p>
            <a:pPr>
              <a:buNone/>
            </a:pPr>
            <a:r>
              <a:rPr lang="en-US" dirty="0" smtClean="0"/>
              <a:t>NIH- </a:t>
            </a:r>
          </a:p>
          <a:p>
            <a:r>
              <a:rPr lang="en-US" dirty="0" smtClean="0"/>
              <a:t>Free on line course on introduction to the principles and practice of clinical research.</a:t>
            </a:r>
          </a:p>
          <a:p>
            <a:r>
              <a:rPr lang="en-US" dirty="0" smtClean="0"/>
              <a:t>Clinical Research Training</a:t>
            </a:r>
          </a:p>
          <a:p>
            <a:pPr>
              <a:buNone/>
            </a:pPr>
            <a:r>
              <a:rPr lang="en-US" dirty="0" smtClean="0"/>
              <a:t>     </a:t>
            </a:r>
          </a:p>
          <a:p>
            <a:endParaRPr lang="en-US" dirty="0"/>
          </a:p>
        </p:txBody>
      </p:sp>
      <p:sp>
        <p:nvSpPr>
          <p:cNvPr id="4" name="Date Placeholder 3"/>
          <p:cNvSpPr>
            <a:spLocks noGrp="1"/>
          </p:cNvSpPr>
          <p:nvPr>
            <p:ph type="dt" sz="half" idx="10"/>
          </p:nvPr>
        </p:nvSpPr>
        <p:spPr/>
        <p:txBody>
          <a:bodyPr/>
          <a:lstStyle/>
          <a:p>
            <a:fld id="{A532A394-583A-4B6D-9419-32426F4DB247}"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
            </a:r>
            <a:br>
              <a:rPr lang="en-US" dirty="0" smtClean="0"/>
            </a:br>
            <a:r>
              <a:rPr lang="en-US" dirty="0" smtClean="0"/>
              <a:t/>
            </a:r>
            <a:br>
              <a:rPr lang="en-US" dirty="0" smtClean="0"/>
            </a:br>
            <a:r>
              <a:rPr lang="en-US" b="1" dirty="0" smtClean="0"/>
              <a:t>Following is a list of archived videos from presentations given </a:t>
            </a:r>
            <a:br>
              <a:rPr lang="en-US" b="1" dirty="0" smtClean="0"/>
            </a:br>
            <a:r>
              <a:rPr lang="en-US" b="1" dirty="0" smtClean="0"/>
              <a:t>for the IPPCR held from October 16, 2007 — February 26, 2008.</a:t>
            </a:r>
            <a:br>
              <a:rPr lang="en-US" b="1" dirty="0" smtClean="0"/>
            </a:br>
            <a:r>
              <a:rPr lang="en-US" b="1" dirty="0" smtClean="0"/>
              <a:t/>
            </a:r>
            <a:br>
              <a:rPr lang="en-US" b="1" dirty="0" smtClean="0"/>
            </a:br>
            <a:r>
              <a:rPr lang="en-US" b="1" dirty="0" smtClean="0"/>
              <a:t>Clicking the links below will launch the corresponding video.</a:t>
            </a:r>
          </a:p>
          <a:p>
            <a:r>
              <a:rPr lang="en-US" dirty="0" smtClean="0"/>
              <a:t/>
            </a:r>
            <a:br>
              <a:rPr lang="en-US" dirty="0" smtClean="0"/>
            </a:br>
            <a:r>
              <a:rPr lang="en-US" b="1" dirty="0" err="1" smtClean="0"/>
              <a:t>IntroductionUnit</a:t>
            </a:r>
            <a:r>
              <a:rPr lang="en-US" b="1" dirty="0" smtClean="0"/>
              <a:t> 1</a:t>
            </a:r>
            <a:r>
              <a:rPr lang="en-US" dirty="0" smtClean="0"/>
              <a:t/>
            </a:r>
            <a:br>
              <a:rPr lang="en-US" dirty="0" smtClean="0"/>
            </a:br>
            <a:r>
              <a:rPr lang="en-US" dirty="0" smtClean="0"/>
              <a:t/>
            </a:r>
            <a:br>
              <a:rPr lang="en-US" dirty="0" smtClean="0"/>
            </a:br>
            <a:r>
              <a:rPr lang="en-US" dirty="0" smtClean="0"/>
              <a:t>   </a:t>
            </a:r>
            <a:r>
              <a:rPr lang="en-US" b="1" dirty="0" smtClean="0"/>
              <a:t>Welcome/Historical Perspective/Choosing a Research Question</a:t>
            </a:r>
            <a:r>
              <a:rPr lang="en-US" dirty="0" smtClean="0"/>
              <a:t/>
            </a:r>
            <a:br>
              <a:rPr lang="en-US" dirty="0" smtClean="0"/>
            </a:br>
            <a:r>
              <a:rPr lang="en-US" dirty="0" smtClean="0"/>
              <a:t>      </a:t>
            </a:r>
            <a:r>
              <a:rPr lang="en-US" dirty="0" smtClean="0">
                <a:hlinkClick r:id="rId2"/>
              </a:rPr>
              <a:t>Non-Captioned</a:t>
            </a:r>
            <a:r>
              <a:rPr lang="en-US" dirty="0" smtClean="0"/>
              <a:t> </a:t>
            </a:r>
            <a:br>
              <a:rPr lang="en-US" dirty="0" smtClean="0"/>
            </a:br>
            <a:r>
              <a:rPr lang="en-US" dirty="0" smtClean="0"/>
              <a:t>Running Time: 66 minutes</a:t>
            </a:r>
            <a:br>
              <a:rPr lang="en-US" dirty="0" smtClean="0"/>
            </a:br>
            <a:r>
              <a:rPr lang="en-US" dirty="0" smtClean="0"/>
              <a:t>     John I. </a:t>
            </a:r>
            <a:r>
              <a:rPr lang="en-US" dirty="0" err="1" smtClean="0"/>
              <a:t>Gallin</a:t>
            </a:r>
            <a:r>
              <a:rPr lang="en-US" dirty="0" smtClean="0"/>
              <a:t>, M.D.         </a:t>
            </a:r>
            <a:r>
              <a:rPr lang="en-US" dirty="0" smtClean="0">
                <a:hlinkClick r:id="rId3"/>
              </a:rPr>
              <a:t>Download Materials - Welcome/Historical Perspective/Choosing a Research Question</a:t>
            </a:r>
            <a:endParaRPr lang="en-US" dirty="0" smtClean="0"/>
          </a:p>
          <a:p>
            <a:r>
              <a:rPr lang="en-US" b="1" dirty="0" smtClean="0"/>
              <a:t>Module I - Epidemiologic </a:t>
            </a:r>
            <a:r>
              <a:rPr lang="en-US" b="1" dirty="0" err="1" smtClean="0"/>
              <a:t>MethodsUnit</a:t>
            </a:r>
            <a:r>
              <a:rPr lang="en-US" b="1" dirty="0" smtClean="0"/>
              <a:t> 1</a:t>
            </a:r>
            <a:r>
              <a:rPr lang="en-US" dirty="0" smtClean="0"/>
              <a:t/>
            </a:r>
            <a:br>
              <a:rPr lang="en-US" dirty="0" smtClean="0"/>
            </a:br>
            <a:r>
              <a:rPr lang="en-US" dirty="0" smtClean="0"/>
              <a:t/>
            </a:r>
            <a:br>
              <a:rPr lang="en-US" dirty="0" smtClean="0"/>
            </a:br>
            <a:r>
              <a:rPr lang="en-US" dirty="0" smtClean="0"/>
              <a:t>   </a:t>
            </a:r>
            <a:r>
              <a:rPr lang="en-US" b="1" dirty="0" smtClean="0"/>
              <a:t>Participant Selection</a:t>
            </a:r>
            <a:r>
              <a:rPr lang="en-US" dirty="0" smtClean="0"/>
              <a:t/>
            </a:r>
            <a:br>
              <a:rPr lang="en-US" dirty="0" smtClean="0"/>
            </a:br>
            <a:r>
              <a:rPr lang="en-US" dirty="0" smtClean="0"/>
              <a:t>      </a:t>
            </a:r>
            <a:r>
              <a:rPr lang="en-US" dirty="0" smtClean="0">
                <a:hlinkClick r:id="rId4"/>
              </a:rPr>
              <a:t>Non-Captioned</a:t>
            </a:r>
            <a:r>
              <a:rPr lang="en-US" dirty="0" smtClean="0"/>
              <a:t> </a:t>
            </a:r>
            <a:br>
              <a:rPr lang="en-US" dirty="0" smtClean="0"/>
            </a:br>
            <a:r>
              <a:rPr lang="en-US" dirty="0" smtClean="0"/>
              <a:t>Running Time: 80 minutes</a:t>
            </a:r>
            <a:br>
              <a:rPr lang="en-US" dirty="0" smtClean="0"/>
            </a:br>
            <a:r>
              <a:rPr lang="en-US" dirty="0" smtClean="0"/>
              <a:t>     Tamara Harris, M.D., M.S.          </a:t>
            </a:r>
            <a:br>
              <a:rPr lang="en-US" dirty="0" smtClean="0"/>
            </a:br>
            <a:r>
              <a:rPr lang="en-US" b="1" dirty="0" smtClean="0"/>
              <a:t>and</a:t>
            </a:r>
            <a:r>
              <a:rPr lang="en-US" dirty="0" smtClean="0"/>
              <a:t/>
            </a:r>
            <a:br>
              <a:rPr lang="en-US" dirty="0" smtClean="0"/>
            </a:br>
            <a:r>
              <a:rPr lang="en-US" b="1" dirty="0" smtClean="0"/>
              <a:t>Using Secondary Data and Meta Analysis</a:t>
            </a:r>
            <a:r>
              <a:rPr lang="en-US" dirty="0" smtClean="0"/>
              <a:t/>
            </a:r>
            <a:br>
              <a:rPr lang="en-US" dirty="0" smtClean="0"/>
            </a:br>
            <a:r>
              <a:rPr lang="en-US" dirty="0" smtClean="0"/>
              <a:t>      </a:t>
            </a:r>
            <a:r>
              <a:rPr lang="en-US" dirty="0" smtClean="0">
                <a:hlinkClick r:id="rId5"/>
              </a:rPr>
              <a:t>Non-Captioned</a:t>
            </a:r>
            <a:r>
              <a:rPr lang="en-US" dirty="0" smtClean="0"/>
              <a:t> </a:t>
            </a:r>
            <a:endParaRPr lang="en-US" dirty="0"/>
          </a:p>
        </p:txBody>
      </p:sp>
      <p:sp>
        <p:nvSpPr>
          <p:cNvPr id="4" name="Date Placeholder 3"/>
          <p:cNvSpPr>
            <a:spLocks noGrp="1"/>
          </p:cNvSpPr>
          <p:nvPr>
            <p:ph type="dt" sz="half" idx="10"/>
          </p:nvPr>
        </p:nvSpPr>
        <p:spPr/>
        <p:txBody>
          <a:bodyPr/>
          <a:lstStyle/>
          <a:p>
            <a:fld id="{3CD0F7AB-5F7F-4A58-9C49-BA51E914E2BD}"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Click on the resource links below to view full text versions of these guidelines. To return to this page, use your browser’s back button.</a:t>
            </a:r>
          </a:p>
          <a:p>
            <a:r>
              <a:rPr lang="en-US" b="1" dirty="0" smtClean="0">
                <a:hlinkClick r:id="rId2"/>
              </a:rPr>
              <a:t>Nuremberg Code</a:t>
            </a:r>
            <a:r>
              <a:rPr lang="en-US" dirty="0" smtClean="0"/>
              <a:t> - Nuremberg Military Tribunal, 1947</a:t>
            </a:r>
          </a:p>
          <a:p>
            <a:r>
              <a:rPr lang="en-US" b="1" dirty="0" smtClean="0">
                <a:hlinkClick r:id="rId3"/>
              </a:rPr>
              <a:t>Declaration of Helsinki</a:t>
            </a:r>
            <a:r>
              <a:rPr lang="en-US" dirty="0" smtClean="0"/>
              <a:t> - World Medical Association, 1964, '75, '83, '89, '96, 2000</a:t>
            </a:r>
          </a:p>
          <a:p>
            <a:r>
              <a:rPr lang="en-US" b="1" dirty="0" smtClean="0">
                <a:hlinkClick r:id="rId4"/>
              </a:rPr>
              <a:t>Belmont Report</a:t>
            </a:r>
            <a:r>
              <a:rPr lang="en-US" dirty="0" smtClean="0"/>
              <a:t> - National Commission for the Protection of Human Subjects of Biomedical and Behavioral Research, 1979</a:t>
            </a:r>
          </a:p>
          <a:p>
            <a:r>
              <a:rPr lang="en-US" b="1" dirty="0" smtClean="0">
                <a:hlinkClick r:id="rId5"/>
              </a:rPr>
              <a:t>45 CFR 46</a:t>
            </a:r>
            <a:r>
              <a:rPr lang="en-US" dirty="0" smtClean="0"/>
              <a:t> - DHHS, 1981, '91</a:t>
            </a:r>
          </a:p>
          <a:p>
            <a:r>
              <a:rPr lang="en-US" b="1" dirty="0" smtClean="0">
                <a:hlinkClick r:id="rId6"/>
              </a:rPr>
              <a:t>Guidelines for Good Clinical Practice for Trials on Pharmaceutical Products</a:t>
            </a:r>
            <a:r>
              <a:rPr lang="en-US" dirty="0" smtClean="0"/>
              <a:t> - WHO, 1995</a:t>
            </a:r>
          </a:p>
          <a:p>
            <a:r>
              <a:rPr lang="en-US" b="1" dirty="0" smtClean="0">
                <a:hlinkClick r:id="rId7"/>
              </a:rPr>
              <a:t>Good Clinical Practice: Consolidated Guidance - International Conference on </a:t>
            </a:r>
            <a:r>
              <a:rPr lang="en-US" b="1" dirty="0" err="1" smtClean="0">
                <a:hlinkClick r:id="rId7"/>
              </a:rPr>
              <a:t>Harmonisation</a:t>
            </a:r>
            <a:r>
              <a:rPr lang="en-US" dirty="0" smtClean="0"/>
              <a:t> - Technical Requirements for Registration of Pharmaceuticals for Human Use</a:t>
            </a:r>
          </a:p>
          <a:p>
            <a:r>
              <a:rPr lang="en-US" b="1" dirty="0" smtClean="0">
                <a:hlinkClick r:id="rId8"/>
              </a:rPr>
              <a:t>Convention of Human Rights and Biomedicine</a:t>
            </a:r>
            <a:r>
              <a:rPr lang="en-US" dirty="0" smtClean="0"/>
              <a:t> - Council of Europe, 1997</a:t>
            </a:r>
          </a:p>
          <a:p>
            <a:r>
              <a:rPr lang="en-US" b="1" dirty="0" smtClean="0">
                <a:hlinkClick r:id="rId9"/>
              </a:rPr>
              <a:t>Guidelines and Recommendations for European Ethics Committees</a:t>
            </a:r>
            <a:r>
              <a:rPr lang="en-US" dirty="0" smtClean="0"/>
              <a:t> - European Forum for Good Clinical Practice, 1997</a:t>
            </a:r>
          </a:p>
          <a:p>
            <a:r>
              <a:rPr lang="en-US" b="1" dirty="0" smtClean="0">
                <a:hlinkClick r:id="rId10"/>
              </a:rPr>
              <a:t>Medical Research Council Guidelines for Good Clinical Practice in Clinical Trials (</a:t>
            </a:r>
            <a:r>
              <a:rPr lang="en-US" b="1" dirty="0" err="1" smtClean="0">
                <a:hlinkClick r:id="rId10"/>
              </a:rPr>
              <a:t>pdf</a:t>
            </a:r>
            <a:r>
              <a:rPr lang="en-US" b="1" dirty="0" smtClean="0">
                <a:hlinkClick r:id="rId10"/>
              </a:rPr>
              <a:t>)</a:t>
            </a:r>
            <a:r>
              <a:rPr lang="en-US" dirty="0" smtClean="0"/>
              <a:t> - Medical Research Council, United Kingdom, 1998</a:t>
            </a:r>
          </a:p>
          <a:p>
            <a:r>
              <a:rPr lang="en-US" dirty="0" smtClean="0"/>
              <a:t>Guidelines for the Conduct of Human Research Involving Human Subjects in Uganda - Uganda National Council for Science and Technology, 1998</a:t>
            </a:r>
          </a:p>
          <a:p>
            <a:r>
              <a:rPr lang="en-US" b="1" dirty="0" smtClean="0">
                <a:hlinkClick r:id="rId11"/>
              </a:rPr>
              <a:t>Ethical Conduct for Research Involving Humans</a:t>
            </a:r>
            <a:r>
              <a:rPr lang="en-US" dirty="0" smtClean="0"/>
              <a:t> - Tri-Council Working Group, Canada, 1998</a:t>
            </a:r>
          </a:p>
          <a:p>
            <a:r>
              <a:rPr lang="en-US" b="1" dirty="0" smtClean="0">
                <a:hlinkClick r:id="rId12"/>
              </a:rPr>
              <a:t>National Statement on Ethical Conduct in Research Involving Humans</a:t>
            </a:r>
            <a:r>
              <a:rPr lang="en-US" dirty="0" smtClean="0"/>
              <a:t> - National Health and Medical Research Council, Australia, 1999</a:t>
            </a:r>
          </a:p>
          <a:p>
            <a:endParaRPr lang="en-US" dirty="0"/>
          </a:p>
        </p:txBody>
      </p:sp>
      <p:sp>
        <p:nvSpPr>
          <p:cNvPr id="4" name="Date Placeholder 3"/>
          <p:cNvSpPr>
            <a:spLocks noGrp="1"/>
          </p:cNvSpPr>
          <p:nvPr>
            <p:ph type="dt" sz="half" idx="10"/>
          </p:nvPr>
        </p:nvSpPr>
        <p:spPr/>
        <p:txBody>
          <a:bodyPr/>
          <a:lstStyle/>
          <a:p>
            <a:fld id="{40E12035-2B91-4A1B-BA2B-0C40B8910F70}"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59</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clinical research?</a:t>
            </a:r>
            <a:endParaRPr lang="en-US" dirty="0"/>
          </a:p>
        </p:txBody>
      </p:sp>
      <p:sp>
        <p:nvSpPr>
          <p:cNvPr id="3" name="Content Placeholder 2"/>
          <p:cNvSpPr>
            <a:spLocks noGrp="1"/>
          </p:cNvSpPr>
          <p:nvPr>
            <p:ph idx="1"/>
          </p:nvPr>
        </p:nvSpPr>
        <p:spPr/>
        <p:txBody>
          <a:bodyPr/>
          <a:lstStyle/>
          <a:p>
            <a:r>
              <a:rPr lang="en-US" dirty="0" smtClean="0"/>
              <a:t>Clinical research is research that either directly involves a particular person or group of people or uses materials from humans, such as their behavior or samples of their tissue, that can be linked to a particular living person. (The process of clinical research, however, protects personal data.) </a:t>
            </a:r>
          </a:p>
          <a:p>
            <a:endParaRPr lang="en-US" dirty="0"/>
          </a:p>
        </p:txBody>
      </p:sp>
      <p:sp>
        <p:nvSpPr>
          <p:cNvPr id="4" name="Date Placeholder 3"/>
          <p:cNvSpPr>
            <a:spLocks noGrp="1"/>
          </p:cNvSpPr>
          <p:nvPr>
            <p:ph type="dt" sz="half" idx="10"/>
          </p:nvPr>
        </p:nvSpPr>
        <p:spPr/>
        <p:txBody>
          <a:bodyPr/>
          <a:lstStyle/>
          <a:p>
            <a:fld id="{959D4458-0320-41C4-BC39-736EBD69107A}"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a:t>
            </a:r>
            <a:endParaRPr lang="en-US" dirty="0"/>
          </a:p>
        </p:txBody>
      </p:sp>
      <p:sp>
        <p:nvSpPr>
          <p:cNvPr id="3" name="Content Placeholder 2"/>
          <p:cNvSpPr>
            <a:spLocks noGrp="1"/>
          </p:cNvSpPr>
          <p:nvPr>
            <p:ph idx="1"/>
          </p:nvPr>
        </p:nvSpPr>
        <p:spPr/>
        <p:txBody>
          <a:bodyPr/>
          <a:lstStyle/>
          <a:p>
            <a:pPr>
              <a:buNone/>
            </a:pPr>
            <a:r>
              <a:rPr lang="en-US" dirty="0" smtClean="0"/>
              <a:t>CITI – Collaborative Institutional Training Initiative</a:t>
            </a:r>
          </a:p>
          <a:p>
            <a:pPr>
              <a:buNone/>
            </a:pPr>
            <a:r>
              <a:rPr lang="en-US" dirty="0" smtClean="0"/>
              <a:t>    Training for investigators and IRB</a:t>
            </a:r>
          </a:p>
          <a:p>
            <a:endParaRPr lang="en-US" dirty="0"/>
          </a:p>
        </p:txBody>
      </p:sp>
      <p:sp>
        <p:nvSpPr>
          <p:cNvPr id="4" name="Date Placeholder 3"/>
          <p:cNvSpPr>
            <a:spLocks noGrp="1"/>
          </p:cNvSpPr>
          <p:nvPr>
            <p:ph type="dt" sz="half" idx="10"/>
          </p:nvPr>
        </p:nvSpPr>
        <p:spPr/>
        <p:txBody>
          <a:bodyPr/>
          <a:lstStyle/>
          <a:p>
            <a:fld id="{04B146E9-25C6-460F-87E1-1DD4E396909C}"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60</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CITI training for Investigators and IRB</a:t>
            </a:r>
            <a:endParaRPr lang="en-US" dirty="0"/>
          </a:p>
        </p:txBody>
      </p:sp>
      <p:pic>
        <p:nvPicPr>
          <p:cNvPr id="63490" name="Picture 2" descr="C:\Users\Public\Pictures\Sample Pictures\anatomy_lecrtureRembrandtsml.jpg"/>
          <p:cNvPicPr>
            <a:picLocks noGrp="1" noChangeAspect="1" noChangeArrowheads="1"/>
          </p:cNvPicPr>
          <p:nvPr>
            <p:ph idx="1"/>
          </p:nvPr>
        </p:nvPicPr>
        <p:blipFill>
          <a:blip r:embed="rId2" cstate="print"/>
          <a:srcRect/>
          <a:stretch>
            <a:fillRect/>
          </a:stretch>
        </p:blipFill>
        <p:spPr bwMode="auto">
          <a:xfrm>
            <a:off x="533400" y="1447800"/>
            <a:ext cx="7848600" cy="4876799"/>
          </a:xfrm>
          <a:prstGeom prst="rect">
            <a:avLst/>
          </a:prstGeom>
          <a:noFill/>
        </p:spPr>
      </p:pic>
      <p:sp>
        <p:nvSpPr>
          <p:cNvPr id="5" name="Date Placeholder 4"/>
          <p:cNvSpPr>
            <a:spLocks noGrp="1"/>
          </p:cNvSpPr>
          <p:nvPr>
            <p:ph type="dt" sz="half" idx="10"/>
          </p:nvPr>
        </p:nvSpPr>
        <p:spPr/>
        <p:txBody>
          <a:bodyPr/>
          <a:lstStyle/>
          <a:p>
            <a:fld id="{8EF62A96-723E-4AB1-AAB1-B385DFEA99C4}"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61</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a:t>
            </a:r>
            <a:endParaRPr lang="en-US" dirty="0"/>
          </a:p>
        </p:txBody>
      </p:sp>
      <p:sp>
        <p:nvSpPr>
          <p:cNvPr id="3" name="Content Placeholder 2"/>
          <p:cNvSpPr>
            <a:spLocks noGrp="1"/>
          </p:cNvSpPr>
          <p:nvPr>
            <p:ph idx="1"/>
          </p:nvPr>
        </p:nvSpPr>
        <p:spPr/>
        <p:txBody>
          <a:bodyPr>
            <a:normAutofit fontScale="62500" lnSpcReduction="20000"/>
          </a:bodyPr>
          <a:lstStyle/>
          <a:p>
            <a:pPr fontAlgn="ctr"/>
            <a:r>
              <a:rPr lang="en-US" b="1" dirty="0" err="1" smtClean="0"/>
              <a:t>Oluwagbenga</a:t>
            </a:r>
            <a:r>
              <a:rPr lang="en-US" b="1" dirty="0" smtClean="0"/>
              <a:t> </a:t>
            </a:r>
            <a:r>
              <a:rPr lang="en-US" b="1" dirty="0" err="1" smtClean="0"/>
              <a:t>Ogunfowokan</a:t>
            </a:r>
            <a:r>
              <a:rPr lang="en-US" b="1" dirty="0" smtClean="0"/>
              <a:t> (Member ID: --------)CITI Collaborative Institutional Training </a:t>
            </a:r>
            <a:r>
              <a:rPr lang="en-US" b="1" dirty="0" err="1" smtClean="0"/>
              <a:t>Initiative</a:t>
            </a:r>
            <a:r>
              <a:rPr lang="en-US" b="1" dirty="0" err="1" smtClean="0">
                <a:hlinkClick r:id="rId2"/>
              </a:rPr>
              <a:t>Resources</a:t>
            </a:r>
            <a:r>
              <a:rPr lang="en-US" b="1" dirty="0" err="1" smtClean="0">
                <a:hlinkClick r:id="rId3"/>
              </a:rPr>
              <a:t>Main</a:t>
            </a:r>
            <a:r>
              <a:rPr lang="en-US" b="1" dirty="0" smtClean="0">
                <a:hlinkClick r:id="rId3"/>
              </a:rPr>
              <a:t> Menu</a:t>
            </a:r>
            <a:r>
              <a:rPr lang="en-US" dirty="0" smtClean="0"/>
              <a:t> | </a:t>
            </a:r>
            <a:r>
              <a:rPr lang="en-US" b="1" dirty="0" smtClean="0">
                <a:hlinkClick r:id="rId4"/>
              </a:rPr>
              <a:t>Select Language</a:t>
            </a:r>
            <a:r>
              <a:rPr lang="en-US" dirty="0" smtClean="0"/>
              <a:t> | </a:t>
            </a:r>
            <a:r>
              <a:rPr lang="en-US" b="1" dirty="0" smtClean="0">
                <a:hlinkClick r:id="rId5"/>
              </a:rPr>
              <a:t>Logoff</a:t>
            </a:r>
            <a:endParaRPr lang="en-US" dirty="0" smtClean="0"/>
          </a:p>
          <a:p>
            <a:pPr fontAlgn="t"/>
            <a:r>
              <a:rPr lang="en-US" dirty="0" smtClean="0"/>
              <a:t/>
            </a:r>
            <a:br>
              <a:rPr lang="en-US" dirty="0" smtClean="0"/>
            </a:br>
            <a:r>
              <a:rPr lang="en-US" b="1" dirty="0" smtClean="0"/>
              <a:t>Basic Institutional Review Board (IRB)</a:t>
            </a:r>
            <a:br>
              <a:rPr lang="en-US" b="1" dirty="0" smtClean="0"/>
            </a:br>
            <a:r>
              <a:rPr lang="en-US" b="1" dirty="0" smtClean="0"/>
              <a:t>Regulations and Review Process</a:t>
            </a:r>
          </a:p>
          <a:p>
            <a:pPr fontAlgn="t"/>
            <a:r>
              <a:rPr lang="en-US" b="1" dirty="0" smtClean="0"/>
              <a:t>Content Authors</a:t>
            </a:r>
          </a:p>
          <a:p>
            <a:pPr fontAlgn="t"/>
            <a:r>
              <a:rPr lang="en-US" b="1" dirty="0" err="1" smtClean="0"/>
              <a:t>Ada</a:t>
            </a:r>
            <a:r>
              <a:rPr lang="en-US" b="1" dirty="0" smtClean="0"/>
              <a:t> Sue </a:t>
            </a:r>
            <a:r>
              <a:rPr lang="en-US" b="1" dirty="0" err="1" smtClean="0"/>
              <a:t>Selwitz</a:t>
            </a:r>
            <a:r>
              <a:rPr lang="en-US" b="1" dirty="0" smtClean="0"/>
              <a:t> MA</a:t>
            </a:r>
            <a:br>
              <a:rPr lang="en-US" b="1" dirty="0" smtClean="0"/>
            </a:br>
            <a:r>
              <a:rPr lang="en-US" dirty="0" smtClean="0"/>
              <a:t>The University of Kentucky</a:t>
            </a:r>
          </a:p>
          <a:p>
            <a:pPr fontAlgn="t"/>
            <a:r>
              <a:rPr lang="en-US" b="1" dirty="0" smtClean="0"/>
              <a:t>Norma </a:t>
            </a:r>
            <a:r>
              <a:rPr lang="en-US" b="1" dirty="0" err="1" smtClean="0"/>
              <a:t>Epley</a:t>
            </a:r>
            <a:r>
              <a:rPr lang="en-US" b="1" dirty="0" smtClean="0"/>
              <a:t> MS </a:t>
            </a:r>
            <a:br>
              <a:rPr lang="en-US" b="1" dirty="0" smtClean="0"/>
            </a:br>
            <a:r>
              <a:rPr lang="en-US" dirty="0" smtClean="0"/>
              <a:t>East Carolina University</a:t>
            </a:r>
          </a:p>
          <a:p>
            <a:pPr fontAlgn="t"/>
            <a:r>
              <a:rPr lang="en-US" b="1" dirty="0" smtClean="0"/>
              <a:t>Janelle Erickson MPH </a:t>
            </a:r>
            <a:br>
              <a:rPr lang="en-US" b="1" dirty="0" smtClean="0"/>
            </a:br>
            <a:r>
              <a:rPr lang="en-US" dirty="0" smtClean="0"/>
              <a:t>Group Health Cooperative</a:t>
            </a:r>
          </a:p>
          <a:p>
            <a:pPr fontAlgn="t"/>
            <a:r>
              <a:rPr lang="en-US" dirty="0" smtClean="0"/>
              <a:t>This module will require 25 to 35 minutes to complete. You will then be directed to complete a short quiz before proceeding to the next module.</a:t>
            </a:r>
          </a:p>
          <a:p>
            <a:pPr fontAlgn="t"/>
            <a:r>
              <a:rPr lang="en-US" b="1" dirty="0" smtClean="0"/>
              <a:t>Introduction</a:t>
            </a:r>
          </a:p>
          <a:p>
            <a:endParaRPr lang="en-US" dirty="0"/>
          </a:p>
        </p:txBody>
      </p:sp>
      <p:sp>
        <p:nvSpPr>
          <p:cNvPr id="4" name="Date Placeholder 3"/>
          <p:cNvSpPr>
            <a:spLocks noGrp="1"/>
          </p:cNvSpPr>
          <p:nvPr>
            <p:ph type="dt" sz="half" idx="10"/>
          </p:nvPr>
        </p:nvSpPr>
        <p:spPr/>
        <p:txBody>
          <a:bodyPr/>
          <a:lstStyle/>
          <a:p>
            <a:fld id="{F743104A-8D07-408C-86C0-F7585805DBA0}"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62</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a:t>
            </a:r>
            <a:endParaRPr lang="en-US" dirty="0"/>
          </a:p>
        </p:txBody>
      </p:sp>
      <p:sp>
        <p:nvSpPr>
          <p:cNvPr id="3" name="Content Placeholder 2"/>
          <p:cNvSpPr>
            <a:spLocks noGrp="1"/>
          </p:cNvSpPr>
          <p:nvPr>
            <p:ph idx="1"/>
          </p:nvPr>
        </p:nvSpPr>
        <p:spPr/>
        <p:txBody>
          <a:bodyPr>
            <a:normAutofit fontScale="70000" lnSpcReduction="20000"/>
          </a:bodyPr>
          <a:lstStyle/>
          <a:p>
            <a:pPr fontAlgn="t"/>
            <a:r>
              <a:rPr lang="en-US" dirty="0" smtClean="0"/>
              <a:t>The purpose of this module is to provide a basic understanding of the human subject protection regulations that govern the participation of human volunteers in research in the United States. By end of the module you will be able to:</a:t>
            </a:r>
          </a:p>
          <a:p>
            <a:pPr fontAlgn="t"/>
            <a:r>
              <a:rPr lang="en-US" dirty="0" smtClean="0"/>
              <a:t>Describe the role, authority, and composition of the IRB.</a:t>
            </a:r>
          </a:p>
          <a:p>
            <a:pPr fontAlgn="t"/>
            <a:r>
              <a:rPr lang="en-US" dirty="0" smtClean="0"/>
              <a:t>List the IRB requirements for conducting research involving human subjects.</a:t>
            </a:r>
          </a:p>
          <a:p>
            <a:pPr fontAlgn="t"/>
            <a:r>
              <a:rPr lang="en-US" dirty="0" smtClean="0"/>
              <a:t>Describe the types of IRB review.</a:t>
            </a:r>
          </a:p>
          <a:p>
            <a:pPr fontAlgn="t"/>
            <a:r>
              <a:rPr lang="en-US" dirty="0" smtClean="0"/>
              <a:t>Describe the process of working with the IRB.</a:t>
            </a:r>
          </a:p>
          <a:p>
            <a:pPr fontAlgn="t"/>
            <a:r>
              <a:rPr lang="en-US" dirty="0" smtClean="0"/>
              <a:t>Identify other regulations and regulatory groups that require compliance based on the type of research being conducted.</a:t>
            </a:r>
          </a:p>
          <a:p>
            <a:pPr fontAlgn="t"/>
            <a:r>
              <a:rPr lang="en-US" b="1" dirty="0" smtClean="0"/>
              <a:t>IRB Role, Authority, and Composition</a:t>
            </a:r>
          </a:p>
          <a:p>
            <a:pPr fontAlgn="t"/>
            <a:r>
              <a:rPr lang="en-US" dirty="0" smtClean="0"/>
              <a:t>occurs in a setting in which </a:t>
            </a:r>
            <a:r>
              <a:rPr lang="en-US" u="sng" dirty="0" smtClean="0"/>
              <a:t>the individual</a:t>
            </a:r>
            <a:r>
              <a:rPr lang="en-US" dirty="0" smtClean="0"/>
              <a:t> can reasonably expect that no observation or recording is taking place.</a:t>
            </a:r>
          </a:p>
          <a:p>
            <a:endParaRPr lang="en-US" dirty="0"/>
          </a:p>
        </p:txBody>
      </p:sp>
      <p:sp>
        <p:nvSpPr>
          <p:cNvPr id="4" name="Date Placeholder 3"/>
          <p:cNvSpPr>
            <a:spLocks noGrp="1"/>
          </p:cNvSpPr>
          <p:nvPr>
            <p:ph type="dt" sz="half" idx="10"/>
          </p:nvPr>
        </p:nvSpPr>
        <p:spPr/>
        <p:txBody>
          <a:bodyPr/>
          <a:lstStyle/>
          <a:p>
            <a:fld id="{A83D0A87-4F18-46EB-9F49-35FF3DAEEB0E}"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63</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a:t>
            </a:r>
            <a:endParaRPr lang="en-US" dirty="0"/>
          </a:p>
        </p:txBody>
      </p:sp>
      <p:sp>
        <p:nvSpPr>
          <p:cNvPr id="3" name="Content Placeholder 2"/>
          <p:cNvSpPr>
            <a:spLocks noGrp="1"/>
          </p:cNvSpPr>
          <p:nvPr>
            <p:ph idx="1"/>
          </p:nvPr>
        </p:nvSpPr>
        <p:spPr/>
        <p:txBody>
          <a:bodyPr>
            <a:normAutofit fontScale="55000" lnSpcReduction="20000"/>
          </a:bodyPr>
          <a:lstStyle/>
          <a:p>
            <a:pPr fontAlgn="t"/>
            <a:r>
              <a:rPr lang="en-US" b="1" dirty="0" smtClean="0"/>
              <a:t>The Role of the IRB</a:t>
            </a:r>
          </a:p>
          <a:p>
            <a:pPr fontAlgn="t"/>
            <a:r>
              <a:rPr lang="en-US" dirty="0" smtClean="0"/>
              <a:t>An Institutional Review Board (IRB) is a review committee established to help protect the rights and welfare of human research subjects. Regulations require IRB review and approval for </a:t>
            </a:r>
            <a:r>
              <a:rPr lang="en-US" b="1" i="1" dirty="0" smtClean="0"/>
              <a:t>research involving human subjects</a:t>
            </a:r>
            <a:r>
              <a:rPr lang="en-US" dirty="0" smtClean="0"/>
              <a:t> if it is funded or regulated by the federal government. Most research institutions, professional organizations, and scholarly journals apply the same requirements to all human research. Although federal regulations refer to IRBs, an institution may have chosen a different name for this committee.</a:t>
            </a:r>
          </a:p>
          <a:p>
            <a:pPr fontAlgn="t"/>
            <a:r>
              <a:rPr lang="en-US" dirty="0" smtClean="0"/>
              <a:t>To clarify when IRB review is required, let's define some terms:</a:t>
            </a:r>
          </a:p>
          <a:p>
            <a:pPr fontAlgn="t"/>
            <a:r>
              <a:rPr lang="en-US" b="1" dirty="0" smtClean="0"/>
              <a:t>Research:</a:t>
            </a:r>
            <a:r>
              <a:rPr lang="en-US" dirty="0" smtClean="0"/>
              <a:t> Federal regulations define research as: "a systematic investigation designed to develop or contribute to </a:t>
            </a:r>
            <a:r>
              <a:rPr lang="en-US" dirty="0" err="1" smtClean="0"/>
              <a:t>generalizable</a:t>
            </a:r>
            <a:r>
              <a:rPr lang="en-US" dirty="0" smtClean="0"/>
              <a:t> knowledge." [45 CFR 46.102(d)] If an investigator is unclear about whether a planned activity is research, the investigator should contact his/her IRB office.</a:t>
            </a:r>
          </a:p>
          <a:p>
            <a:pPr fontAlgn="t"/>
            <a:r>
              <a:rPr lang="en-US" b="1" dirty="0" smtClean="0"/>
              <a:t>Human Subjects:</a:t>
            </a:r>
            <a:r>
              <a:rPr lang="en-US" dirty="0" smtClean="0"/>
              <a:t> The Department of Health and Human Services (DHHS) regulations define a human subject as "a living individual about whom an investigator (whether professional or student) conducting research obtains:</a:t>
            </a:r>
            <a:br>
              <a:rPr lang="en-US" dirty="0" smtClean="0"/>
            </a:b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C11EDB3F-A8F9-4535-ABC8-21E1EFE6C558}"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64</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GHT</a:t>
            </a:r>
            <a:endParaRPr lang="en-US" dirty="0"/>
          </a:p>
        </p:txBody>
      </p:sp>
      <p:sp>
        <p:nvSpPr>
          <p:cNvPr id="3" name="Content Placeholder 2"/>
          <p:cNvSpPr>
            <a:spLocks noGrp="1"/>
          </p:cNvSpPr>
          <p:nvPr>
            <p:ph idx="1"/>
          </p:nvPr>
        </p:nvSpPr>
        <p:spPr/>
        <p:txBody>
          <a:bodyPr/>
          <a:lstStyle/>
          <a:p>
            <a:r>
              <a:rPr lang="en-US" dirty="0" smtClean="0"/>
              <a:t>Global Health Trial Platform</a:t>
            </a:r>
          </a:p>
          <a:p>
            <a:endParaRPr lang="en-US" dirty="0"/>
          </a:p>
        </p:txBody>
      </p:sp>
      <p:sp>
        <p:nvSpPr>
          <p:cNvPr id="4" name="Date Placeholder 3"/>
          <p:cNvSpPr>
            <a:spLocks noGrp="1"/>
          </p:cNvSpPr>
          <p:nvPr>
            <p:ph type="dt" sz="half" idx="10"/>
          </p:nvPr>
        </p:nvSpPr>
        <p:spPr/>
        <p:txBody>
          <a:bodyPr/>
          <a:lstStyle/>
          <a:p>
            <a:fld id="{276A9EF0-2B6E-4DAD-AE07-498A0888AABB}"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65</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srcRect l="11786" t="13489" r="13367" b="14668"/>
          <a:stretch>
            <a:fillRect/>
          </a:stretch>
        </p:blipFill>
        <p:spPr bwMode="auto">
          <a:xfrm>
            <a:off x="0" y="304800"/>
            <a:ext cx="8763000" cy="6553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84DA2374-6A28-4EB7-9FBC-0CC6A7B43ACA}"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66</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Published research resources in Nigeria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Good Laboratory Practice Regulation</a:t>
            </a:r>
          </a:p>
          <a:p>
            <a:r>
              <a:rPr lang="en-US" dirty="0" smtClean="0"/>
              <a:t>National Code of Health Research Ethics</a:t>
            </a:r>
          </a:p>
          <a:p>
            <a:r>
              <a:rPr lang="en-US" dirty="0" smtClean="0"/>
              <a:t>Good Clinical Practice Regulation</a:t>
            </a:r>
          </a:p>
          <a:p>
            <a:r>
              <a:rPr lang="en-US" dirty="0" smtClean="0"/>
              <a:t>Code of Medical Ethics</a:t>
            </a:r>
          </a:p>
          <a:p>
            <a:r>
              <a:rPr lang="en-US" dirty="0" smtClean="0"/>
              <a:t>National Agency for Food and Drug Administration Act</a:t>
            </a:r>
          </a:p>
          <a:p>
            <a:r>
              <a:rPr lang="en-US" dirty="0" smtClean="0"/>
              <a:t>Illiterate Protection Law</a:t>
            </a:r>
          </a:p>
          <a:p>
            <a:r>
              <a:rPr lang="en-US" dirty="0" smtClean="0"/>
              <a:t>African Charter on human and peoples’ right act</a:t>
            </a:r>
          </a:p>
          <a:p>
            <a:r>
              <a:rPr lang="en-US" dirty="0" smtClean="0"/>
              <a:t>Patent and designs act</a:t>
            </a:r>
          </a:p>
          <a:p>
            <a:endParaRPr lang="en-US" dirty="0"/>
          </a:p>
        </p:txBody>
      </p:sp>
      <p:sp>
        <p:nvSpPr>
          <p:cNvPr id="4" name="Date Placeholder 3"/>
          <p:cNvSpPr>
            <a:spLocks noGrp="1"/>
          </p:cNvSpPr>
          <p:nvPr>
            <p:ph type="dt" sz="half" idx="10"/>
          </p:nvPr>
        </p:nvSpPr>
        <p:spPr/>
        <p:txBody>
          <a:bodyPr/>
          <a:lstStyle/>
          <a:p>
            <a:fld id="{E4F349BB-51BD-4A31-8846-6474867C4ADC}"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67</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lstStyle/>
          <a:p>
            <a:r>
              <a:rPr lang="en-US" dirty="0" smtClean="0"/>
              <a:t>THANK YOU FOR LISTENING</a:t>
            </a:r>
            <a:endParaRPr lang="en-US" dirty="0"/>
          </a:p>
        </p:txBody>
      </p:sp>
      <p:sp>
        <p:nvSpPr>
          <p:cNvPr id="3" name="Date Placeholder 2"/>
          <p:cNvSpPr>
            <a:spLocks noGrp="1"/>
          </p:cNvSpPr>
          <p:nvPr>
            <p:ph type="dt" sz="half" idx="10"/>
          </p:nvPr>
        </p:nvSpPr>
        <p:spPr/>
        <p:txBody>
          <a:bodyPr/>
          <a:lstStyle/>
          <a:p>
            <a:fld id="{D241D9B3-6172-42C5-A052-4DDE1FE3ACDC}" type="datetime2">
              <a:rPr lang="en-US" smtClean="0"/>
              <a:pPr/>
              <a:t>Tuesday, November 05, 2013</a:t>
            </a:fld>
            <a:endParaRPr lang="en-US"/>
          </a:p>
        </p:txBody>
      </p:sp>
      <p:sp>
        <p:nvSpPr>
          <p:cNvPr id="4" name="Footer Placeholder 3"/>
          <p:cNvSpPr>
            <a:spLocks noGrp="1"/>
          </p:cNvSpPr>
          <p:nvPr>
            <p:ph type="ftr" sz="quarter" idx="11"/>
          </p:nvPr>
        </p:nvSpPr>
        <p:spPr/>
        <p:txBody>
          <a:bodyPr/>
          <a:lstStyle/>
          <a:p>
            <a:r>
              <a:rPr lang="en-US" smtClean="0"/>
              <a:t>Oluwagbenga Ogunfowokan</a:t>
            </a:r>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68</a:t>
            </a:fld>
            <a:endParaRPr lang="en-US"/>
          </a:p>
        </p:txBody>
      </p:sp>
      <p:pic>
        <p:nvPicPr>
          <p:cNvPr id="6" name="Picture 5" descr="F:\HANDSHAKE.jpg"/>
          <p:cNvPicPr>
            <a:picLocks noChangeAspect="1" noChangeArrowheads="1"/>
          </p:cNvPicPr>
          <p:nvPr/>
        </p:nvPicPr>
        <p:blipFill>
          <a:blip r:embed="rId2" cstate="print"/>
          <a:srcRect/>
          <a:stretch>
            <a:fillRect/>
          </a:stretch>
        </p:blipFill>
        <p:spPr>
          <a:xfrm>
            <a:off x="0" y="1905000"/>
            <a:ext cx="9144000" cy="4953000"/>
          </a:xfrm>
          <a:prstGeom prst="rect">
            <a:avLst/>
          </a:prstGeo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Clinical Research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Sponsor</a:t>
            </a:r>
            <a:r>
              <a:rPr lang="en-US" dirty="0" smtClean="0"/>
              <a:t> (study director, clinical operations personnel, statistician, date manager, regulatory affairs personnel, safety officer)</a:t>
            </a:r>
          </a:p>
          <a:p>
            <a:r>
              <a:rPr lang="en-US" dirty="0" smtClean="0">
                <a:solidFill>
                  <a:srgbClr val="FF0000"/>
                </a:solidFill>
              </a:rPr>
              <a:t>Investigational site team </a:t>
            </a:r>
            <a:r>
              <a:rPr lang="en-US" dirty="0" smtClean="0"/>
              <a:t>( principal investigator, co-investigator, sub-investigator e.g. clinical research associate or research fellow, clinical research coordinator, research pharmacist, statistician, laboratory scientist, technician, assistant, nurse)</a:t>
            </a:r>
          </a:p>
          <a:p>
            <a:r>
              <a:rPr lang="en-US" dirty="0" smtClean="0"/>
              <a:t> </a:t>
            </a:r>
            <a:r>
              <a:rPr lang="en-US" dirty="0" smtClean="0">
                <a:solidFill>
                  <a:srgbClr val="FF0000"/>
                </a:solidFill>
              </a:rPr>
              <a:t>IRB/ IEC/REC</a:t>
            </a:r>
            <a:r>
              <a:rPr lang="en-US" dirty="0" smtClean="0"/>
              <a:t>, Community advisory board</a:t>
            </a:r>
          </a:p>
          <a:p>
            <a:r>
              <a:rPr lang="en-US" dirty="0" smtClean="0">
                <a:solidFill>
                  <a:srgbClr val="FF0000"/>
                </a:solidFill>
              </a:rPr>
              <a:t>Regulatory body</a:t>
            </a:r>
            <a:r>
              <a:rPr lang="en-US" dirty="0" smtClean="0"/>
              <a:t> e.g. NAFDAC</a:t>
            </a:r>
          </a:p>
          <a:p>
            <a:r>
              <a:rPr lang="en-US" dirty="0" smtClean="0"/>
              <a:t>Contract research organization(</a:t>
            </a:r>
            <a:r>
              <a:rPr lang="en-US" dirty="0" smtClean="0">
                <a:solidFill>
                  <a:srgbClr val="FF0000"/>
                </a:solidFill>
              </a:rPr>
              <a:t>CRO</a:t>
            </a:r>
            <a:r>
              <a:rPr lang="en-US" dirty="0" smtClean="0"/>
              <a:t>)</a:t>
            </a:r>
          </a:p>
          <a:p>
            <a:r>
              <a:rPr lang="en-US" dirty="0" smtClean="0">
                <a:solidFill>
                  <a:srgbClr val="FF0000"/>
                </a:solidFill>
              </a:rPr>
              <a:t>Monitors</a:t>
            </a:r>
          </a:p>
          <a:p>
            <a:r>
              <a:rPr lang="en-US" dirty="0" smtClean="0"/>
              <a:t>Research </a:t>
            </a:r>
            <a:r>
              <a:rPr lang="en-US" dirty="0" smtClean="0">
                <a:solidFill>
                  <a:srgbClr val="FF0000"/>
                </a:solidFill>
              </a:rPr>
              <a:t>subjects</a:t>
            </a:r>
            <a:r>
              <a:rPr lang="en-US" dirty="0" smtClean="0"/>
              <a:t> or participants</a:t>
            </a:r>
            <a:endParaRPr lang="en-US" dirty="0"/>
          </a:p>
        </p:txBody>
      </p:sp>
      <p:sp>
        <p:nvSpPr>
          <p:cNvPr id="4" name="Date Placeholder 3"/>
          <p:cNvSpPr>
            <a:spLocks noGrp="1"/>
          </p:cNvSpPr>
          <p:nvPr>
            <p:ph type="dt" sz="half" idx="10"/>
          </p:nvPr>
        </p:nvSpPr>
        <p:spPr/>
        <p:txBody>
          <a:bodyPr/>
          <a:lstStyle/>
          <a:p>
            <a:fld id="{A8E006AB-F5A1-4937-9BFA-76E0137873B3}"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Research Institutions</a:t>
            </a:r>
            <a:endParaRPr lang="en-US" dirty="0"/>
          </a:p>
        </p:txBody>
      </p:sp>
      <p:pic>
        <p:nvPicPr>
          <p:cNvPr id="59394" name="Picture 2" descr="C:\Users\Public\Pictures\Sample Pictures\SAM_2325.jpg"/>
          <p:cNvPicPr>
            <a:picLocks noGrp="1" noChangeAspect="1" noChangeArrowheads="1"/>
          </p:cNvPicPr>
          <p:nvPr>
            <p:ph idx="1"/>
          </p:nvPr>
        </p:nvPicPr>
        <p:blipFill>
          <a:blip r:embed="rId2" cstate="print"/>
          <a:srcRect/>
          <a:stretch>
            <a:fillRect/>
          </a:stretch>
        </p:blipFill>
        <p:spPr bwMode="auto">
          <a:xfrm>
            <a:off x="0" y="1447800"/>
            <a:ext cx="9144000" cy="5257799"/>
          </a:xfrm>
          <a:prstGeom prst="rect">
            <a:avLst/>
          </a:prstGeom>
          <a:noFill/>
        </p:spPr>
      </p:pic>
      <p:sp>
        <p:nvSpPr>
          <p:cNvPr id="5" name="Date Placeholder 4"/>
          <p:cNvSpPr>
            <a:spLocks noGrp="1"/>
          </p:cNvSpPr>
          <p:nvPr>
            <p:ph type="dt" sz="half" idx="10"/>
          </p:nvPr>
        </p:nvSpPr>
        <p:spPr/>
        <p:txBody>
          <a:bodyPr/>
          <a:lstStyle/>
          <a:p>
            <a:fld id="{643E1094-46CD-4408-8F49-9430C3964A22}" type="datetime2">
              <a:rPr lang="en-US" smtClean="0"/>
              <a:pPr/>
              <a:t>Tuesday, November 05, 2013</a:t>
            </a:fld>
            <a:endParaRPr lang="en-US"/>
          </a:p>
        </p:txBody>
      </p:sp>
      <p:sp>
        <p:nvSpPr>
          <p:cNvPr id="6" name="Slide Number Placeholder 5"/>
          <p:cNvSpPr>
            <a:spLocks noGrp="1"/>
          </p:cNvSpPr>
          <p:nvPr>
            <p:ph type="sldNum" sz="quarter" idx="12"/>
          </p:nvPr>
        </p:nvSpPr>
        <p:spPr/>
        <p:txBody>
          <a:bodyPr/>
          <a:lstStyle/>
          <a:p>
            <a:fld id="{8760D72F-4185-4D38-B97A-740880FF0C89}"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Nigerian Institute of Medical Research</a:t>
            </a:r>
            <a:endParaRPr lang="en-US" dirty="0"/>
          </a:p>
        </p:txBody>
      </p:sp>
      <p:sp>
        <p:nvSpPr>
          <p:cNvPr id="3" name="Content Placeholder 2"/>
          <p:cNvSpPr>
            <a:spLocks noGrp="1"/>
          </p:cNvSpPr>
          <p:nvPr>
            <p:ph idx="1"/>
          </p:nvPr>
        </p:nvSpPr>
        <p:spPr/>
        <p:txBody>
          <a:bodyPr/>
          <a:lstStyle/>
          <a:p>
            <a:pPr>
              <a:buNone/>
            </a:pPr>
            <a:r>
              <a:rPr lang="en-US" dirty="0" smtClean="0"/>
              <a:t>   The Nigerian Institute of Medical Research (NIMR) in </a:t>
            </a:r>
            <a:r>
              <a:rPr lang="en-US" dirty="0" err="1" smtClean="0"/>
              <a:t>Yaba</a:t>
            </a:r>
            <a:r>
              <a:rPr lang="en-US" dirty="0" smtClean="0"/>
              <a:t>, Lagos State, Nigeria is the apex medical research institute in Nigeria</a:t>
            </a:r>
          </a:p>
          <a:p>
            <a:pPr>
              <a:buNone/>
            </a:pPr>
            <a:r>
              <a:rPr lang="en-US" dirty="0" smtClean="0"/>
              <a:t>    Vision</a:t>
            </a:r>
          </a:p>
          <a:p>
            <a:r>
              <a:rPr lang="en-US" dirty="0" smtClean="0"/>
              <a:t>To be an institution of excellence in basic, applied and operational research for the promotion of national health and development in Nigeria</a:t>
            </a:r>
          </a:p>
          <a:p>
            <a:endParaRPr lang="en-US" dirty="0"/>
          </a:p>
        </p:txBody>
      </p:sp>
      <p:sp>
        <p:nvSpPr>
          <p:cNvPr id="4" name="Date Placeholder 3"/>
          <p:cNvSpPr>
            <a:spLocks noGrp="1"/>
          </p:cNvSpPr>
          <p:nvPr>
            <p:ph type="dt" sz="half" idx="10"/>
          </p:nvPr>
        </p:nvSpPr>
        <p:spPr/>
        <p:txBody>
          <a:bodyPr/>
          <a:lstStyle/>
          <a:p>
            <a:fld id="{540462F0-4647-4713-A83F-3D371A29E0D4}" type="datetime2">
              <a:rPr lang="en-US" smtClean="0"/>
              <a:pPr/>
              <a:t>Tuesday, November 05, 2013</a:t>
            </a:fld>
            <a:endParaRPr lang="en-US"/>
          </a:p>
        </p:txBody>
      </p:sp>
      <p:sp>
        <p:nvSpPr>
          <p:cNvPr id="5" name="Slide Number Placeholder 4"/>
          <p:cNvSpPr>
            <a:spLocks noGrp="1"/>
          </p:cNvSpPr>
          <p:nvPr>
            <p:ph type="sldNum" sz="quarter" idx="12"/>
          </p:nvPr>
        </p:nvSpPr>
        <p:spPr/>
        <p:txBody>
          <a:bodyPr/>
          <a:lstStyle/>
          <a:p>
            <a:fld id="{8760D72F-4185-4D38-B97A-740880FF0C89}"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Oluwagbenga Ogunfowokan</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TotalTime>
  <Words>2615</Words>
  <Application>Microsoft Office PowerPoint</Application>
  <PresentationFormat>On-screen Show (4:3)</PresentationFormat>
  <Paragraphs>453</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Career Development within Clinical Research  </vt:lpstr>
      <vt:lpstr>Slide 2</vt:lpstr>
      <vt:lpstr>Objectives</vt:lpstr>
      <vt:lpstr>What is research?</vt:lpstr>
      <vt:lpstr>Research</vt:lpstr>
      <vt:lpstr>What is clinical research?</vt:lpstr>
      <vt:lpstr>Roles in Clinical Research</vt:lpstr>
      <vt:lpstr>Clinical Research Institutions</vt:lpstr>
      <vt:lpstr>Nigerian Institute of Medical Research</vt:lpstr>
      <vt:lpstr>NIMR</vt:lpstr>
      <vt:lpstr>NIMR</vt:lpstr>
      <vt:lpstr>NIMR</vt:lpstr>
      <vt:lpstr>National Institute for Pharmaceutical Research and Development</vt:lpstr>
      <vt:lpstr>National Institute for Pharmaceutical Research and Development</vt:lpstr>
      <vt:lpstr>NIPRD Collaborations </vt:lpstr>
      <vt:lpstr>NIPRD collaborations</vt:lpstr>
      <vt:lpstr>NIPRD area of interest</vt:lpstr>
      <vt:lpstr>Institute of Human Virology Nigeria</vt:lpstr>
      <vt:lpstr>Institute of Human Virology Nigeria</vt:lpstr>
      <vt:lpstr>IHVN</vt:lpstr>
      <vt:lpstr>IHVN</vt:lpstr>
      <vt:lpstr>IHVN</vt:lpstr>
      <vt:lpstr>Fogarty AITRP Training </vt:lpstr>
      <vt:lpstr>Specific Aims of the UM-IHV AITRP </vt:lpstr>
      <vt:lpstr>Long-Term Training in Nigeria (for Nigerian Students) </vt:lpstr>
      <vt:lpstr>UM-IHV AITRP</vt:lpstr>
      <vt:lpstr>Long-Term Training at the University of Maryland, Baltimore, USA (for Nigerian Students) </vt:lpstr>
      <vt:lpstr>Faculty/Professional Short-Term Mentor Training (for Nigerian Faculty) </vt:lpstr>
      <vt:lpstr>Slide 29</vt:lpstr>
      <vt:lpstr>Slide 30</vt:lpstr>
      <vt:lpstr>Slide 31</vt:lpstr>
      <vt:lpstr>  MRC The Gambia</vt:lpstr>
      <vt:lpstr>MRC Unit The Gambia</vt:lpstr>
      <vt:lpstr>Research Themes</vt:lpstr>
      <vt:lpstr>Collaborations</vt:lpstr>
      <vt:lpstr>Achievements</vt:lpstr>
      <vt:lpstr>Training</vt:lpstr>
      <vt:lpstr>MRC The Gambia</vt:lpstr>
      <vt:lpstr>WHO/TDR</vt:lpstr>
      <vt:lpstr>WHO/TDR</vt:lpstr>
      <vt:lpstr>WHO/TDR</vt:lpstr>
      <vt:lpstr>TDR  Tropical Disease Research Fellowship</vt:lpstr>
      <vt:lpstr>WHO/TDR Fellowship</vt:lpstr>
      <vt:lpstr>WHO/TDR</vt:lpstr>
      <vt:lpstr>WHO/TDR</vt:lpstr>
      <vt:lpstr>WHO/TDR</vt:lpstr>
      <vt:lpstr>WHO/TDR</vt:lpstr>
      <vt:lpstr>WHO/TDR</vt:lpstr>
      <vt:lpstr>WHO/TDR</vt:lpstr>
      <vt:lpstr>Eisai Inc.'s headquarters located in Woodcliff Lake, New Jersey </vt:lpstr>
      <vt:lpstr>Slide 51</vt:lpstr>
      <vt:lpstr>NIH/Fogarty</vt:lpstr>
      <vt:lpstr>NIH/FOGARTY</vt:lpstr>
      <vt:lpstr>NIH-Fogarty</vt:lpstr>
      <vt:lpstr>NIH-Fogarty</vt:lpstr>
      <vt:lpstr>NIH-Fogarty</vt:lpstr>
      <vt:lpstr>Free On line clinical research training opportunities</vt:lpstr>
      <vt:lpstr>NIH</vt:lpstr>
      <vt:lpstr>NIH</vt:lpstr>
      <vt:lpstr>CITI</vt:lpstr>
      <vt:lpstr>CITI training for Investigators and IRB</vt:lpstr>
      <vt:lpstr>CITI</vt:lpstr>
      <vt:lpstr>CITI</vt:lpstr>
      <vt:lpstr>CITI</vt:lpstr>
      <vt:lpstr>GHT</vt:lpstr>
      <vt:lpstr>Slide 66</vt:lpstr>
      <vt:lpstr>Published research resources in Nigeria</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in Clinical Research in Nigeria</dc:title>
  <dc:creator>user</dc:creator>
  <cp:lastModifiedBy>user</cp:lastModifiedBy>
  <cp:revision>128</cp:revision>
  <dcterms:created xsi:type="dcterms:W3CDTF">2013-10-17T18:09:52Z</dcterms:created>
  <dcterms:modified xsi:type="dcterms:W3CDTF">2013-11-05T17:36:22Z</dcterms:modified>
</cp:coreProperties>
</file>